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Garet" charset="1" panose="00000000000000000000"/>
      <p:regular r:id="rId11"/>
    </p:embeddedFont>
    <p:embeddedFont>
      <p:font typeface="Garet Bold" charset="1" panose="00000000000000000000"/>
      <p:regular r:id="rId12"/>
    </p:embeddedFont>
    <p:embeddedFont>
      <p:font typeface="Garet Italics" charset="1" panose="00000000000000000000"/>
      <p:regular r:id="rId13"/>
    </p:embeddedFont>
    <p:embeddedFont>
      <p:font typeface="Garet Bold Italics" charset="1" panose="00000000000000000000"/>
      <p:regular r:id="rId14"/>
    </p:embeddedFont>
    <p:embeddedFont>
      <p:font typeface="Garet Light" charset="1" panose="00000000000000000000"/>
      <p:regular r:id="rId15"/>
    </p:embeddedFont>
    <p:embeddedFont>
      <p:font typeface="Garet Ultra-Bold" charset="1" panose="00000000000000000000"/>
      <p:regular r:id="rId16"/>
    </p:embeddedFont>
    <p:embeddedFont>
      <p:font typeface="Garet Ultra-Bold Italics" charset="1" panose="00000000000000000000"/>
      <p:regular r:id="rId17"/>
    </p:embeddedFont>
    <p:embeddedFont>
      <p:font typeface="Garet Heavy" charset="1" panose="00000000000000000000"/>
      <p:regular r:id="rId18"/>
    </p:embeddedFont>
    <p:embeddedFont>
      <p:font typeface="Garet Heavy Italics" charset="1" panose="000000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Open Sans" charset="1" panose="020B0606030504020204"/>
      <p:regular r:id="rId26"/>
    </p:embeddedFont>
    <p:embeddedFont>
      <p:font typeface="Open Sans Bold" charset="1" panose="020B0806030504020204"/>
      <p:regular r:id="rId27"/>
    </p:embeddedFont>
    <p:embeddedFont>
      <p:font typeface="Open Sans Italics" charset="1" panose="020B0606030504020204"/>
      <p:regular r:id="rId28"/>
    </p:embeddedFont>
    <p:embeddedFont>
      <p:font typeface="Open Sans Bold Italics" charset="1" panose="020B0806030504020204"/>
      <p:regular r:id="rId29"/>
    </p:embeddedFont>
    <p:embeddedFont>
      <p:font typeface="Open Sans Light" charset="1" panose="020B0306030504020204"/>
      <p:regular r:id="rId30"/>
    </p:embeddedFont>
    <p:embeddedFont>
      <p:font typeface="Open Sans Light Italics" charset="1" panose="020B0306030504020204"/>
      <p:regular r:id="rId31"/>
    </p:embeddedFont>
    <p:embeddedFont>
      <p:font typeface="Open Sans Ultra-Bold" charset="1" panose="00000000000000000000"/>
      <p:regular r:id="rId32"/>
    </p:embeddedFont>
    <p:embeddedFont>
      <p:font typeface="Open Sans Ultra-Bold Italics"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jpeg" Type="http://schemas.openxmlformats.org/officeDocument/2006/relationships/image"/><Relationship Id="rId15" Target="../media/image33.jpe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16.jpeg" Type="http://schemas.openxmlformats.org/officeDocument/2006/relationships/image"/><Relationship Id="rId5" Target="../media/image4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AutoShape 2" id="2"/>
          <p:cNvSpPr/>
          <p:nvPr/>
        </p:nvSpPr>
        <p:spPr>
          <a:xfrm>
            <a:off x="9144006" y="3839110"/>
            <a:ext cx="7610475" cy="9525"/>
          </a:xfrm>
          <a:prstGeom prst="line">
            <a:avLst/>
          </a:prstGeom>
          <a:ln cap="rnd" w="9525">
            <a:solidFill>
              <a:srgbClr val="1D12DC"/>
            </a:solidFill>
            <a:prstDash val="solid"/>
            <a:headEnd type="none" len="sm" w="sm"/>
            <a:tailEnd type="none" len="sm" w="sm"/>
          </a:ln>
        </p:spPr>
      </p:sp>
      <p:sp>
        <p:nvSpPr>
          <p:cNvPr name="Freeform 3" id="3"/>
          <p:cNvSpPr/>
          <p:nvPr/>
        </p:nvSpPr>
        <p:spPr>
          <a:xfrm flipH="false" flipV="false" rot="0">
            <a:off x="0" y="0"/>
            <a:ext cx="18288000" cy="10451886"/>
          </a:xfrm>
          <a:custGeom>
            <a:avLst/>
            <a:gdLst/>
            <a:ahLst/>
            <a:cxnLst/>
            <a:rect r="r" b="b" t="t" l="l"/>
            <a:pathLst>
              <a:path h="10451886" w="18288000">
                <a:moveTo>
                  <a:pt x="0" y="0"/>
                </a:moveTo>
                <a:lnTo>
                  <a:pt x="18288000" y="0"/>
                </a:lnTo>
                <a:lnTo>
                  <a:pt x="18288000" y="10451886"/>
                </a:lnTo>
                <a:lnTo>
                  <a:pt x="0" y="10451886"/>
                </a:lnTo>
                <a:lnTo>
                  <a:pt x="0" y="0"/>
                </a:lnTo>
                <a:close/>
              </a:path>
            </a:pathLst>
          </a:custGeom>
          <a:blipFill>
            <a:blip r:embed="rId2"/>
            <a:stretch>
              <a:fillRect l="0" t="0" r="-1602" b="0"/>
            </a:stretch>
          </a:blipFill>
        </p:spPr>
      </p:sp>
      <p:sp>
        <p:nvSpPr>
          <p:cNvPr name="Freeform 4" id="4"/>
          <p:cNvSpPr/>
          <p:nvPr/>
        </p:nvSpPr>
        <p:spPr>
          <a:xfrm flipH="false" flipV="false" rot="0">
            <a:off x="0" y="8655273"/>
            <a:ext cx="1867671" cy="1631727"/>
          </a:xfrm>
          <a:custGeom>
            <a:avLst/>
            <a:gdLst/>
            <a:ahLst/>
            <a:cxnLst/>
            <a:rect r="r" b="b" t="t" l="l"/>
            <a:pathLst>
              <a:path h="1631727" w="1867671">
                <a:moveTo>
                  <a:pt x="0" y="0"/>
                </a:moveTo>
                <a:lnTo>
                  <a:pt x="1867671" y="0"/>
                </a:lnTo>
                <a:lnTo>
                  <a:pt x="1867671" y="1631727"/>
                </a:lnTo>
                <a:lnTo>
                  <a:pt x="0" y="1631727"/>
                </a:lnTo>
                <a:lnTo>
                  <a:pt x="0" y="0"/>
                </a:lnTo>
                <a:close/>
              </a:path>
            </a:pathLst>
          </a:custGeom>
          <a:blipFill>
            <a:blip r:embed="rId3"/>
            <a:stretch>
              <a:fillRect l="0" t="-7229" r="0" b="-7229"/>
            </a:stretch>
          </a:blipFill>
        </p:spPr>
      </p:sp>
      <p:sp>
        <p:nvSpPr>
          <p:cNvPr name="TextBox 5" id="5"/>
          <p:cNvSpPr txBox="true"/>
          <p:nvPr/>
        </p:nvSpPr>
        <p:spPr>
          <a:xfrm rot="0">
            <a:off x="7263024" y="2116038"/>
            <a:ext cx="8286750" cy="1299210"/>
          </a:xfrm>
          <a:prstGeom prst="rect">
            <a:avLst/>
          </a:prstGeom>
        </p:spPr>
        <p:txBody>
          <a:bodyPr anchor="t" rtlCol="false" tIns="0" lIns="0" bIns="0" rIns="0">
            <a:spAutoFit/>
          </a:bodyPr>
          <a:lstStyle/>
          <a:p>
            <a:pPr algn="l">
              <a:lnSpc>
                <a:spcPts val="9720"/>
              </a:lnSpc>
            </a:pPr>
            <a:r>
              <a:rPr lang="en-US" sz="9000">
                <a:solidFill>
                  <a:srgbClr val="1D12DC"/>
                </a:solidFill>
                <a:latin typeface="Arimo"/>
              </a:rPr>
              <a:t>United Airlines</a:t>
            </a:r>
          </a:p>
        </p:txBody>
      </p:sp>
      <p:sp>
        <p:nvSpPr>
          <p:cNvPr name="TextBox 6" id="6"/>
          <p:cNvSpPr txBox="true"/>
          <p:nvPr/>
        </p:nvSpPr>
        <p:spPr>
          <a:xfrm rot="0">
            <a:off x="2397174" y="9126331"/>
            <a:ext cx="7503382" cy="537212"/>
          </a:xfrm>
          <a:prstGeom prst="rect">
            <a:avLst/>
          </a:prstGeom>
        </p:spPr>
        <p:txBody>
          <a:bodyPr anchor="t" rtlCol="false" tIns="0" lIns="0" bIns="0" rIns="0">
            <a:spAutoFit/>
          </a:bodyPr>
          <a:lstStyle/>
          <a:p>
            <a:pPr algn="just">
              <a:lnSpc>
                <a:spcPts val="4634"/>
              </a:lnSpc>
            </a:pPr>
            <a:r>
              <a:rPr lang="en-US" sz="2574" spc="-102">
                <a:solidFill>
                  <a:srgbClr val="BBBAF1"/>
                </a:solidFill>
                <a:latin typeface="Open Sans Bold"/>
              </a:rPr>
              <a:t>Presented by : Samyak Jain</a:t>
            </a:r>
          </a:p>
        </p:txBody>
      </p:sp>
      <p:sp>
        <p:nvSpPr>
          <p:cNvPr name="TextBox 7" id="7"/>
          <p:cNvSpPr txBox="true"/>
          <p:nvPr/>
        </p:nvSpPr>
        <p:spPr>
          <a:xfrm rot="0">
            <a:off x="7074269" y="3405723"/>
            <a:ext cx="7535400" cy="447675"/>
          </a:xfrm>
          <a:prstGeom prst="rect">
            <a:avLst/>
          </a:prstGeom>
        </p:spPr>
        <p:txBody>
          <a:bodyPr anchor="t" rtlCol="false" tIns="0" lIns="0" bIns="0" rIns="0">
            <a:spAutoFit/>
          </a:bodyPr>
          <a:lstStyle/>
          <a:p>
            <a:pPr algn="ctr">
              <a:lnSpc>
                <a:spcPts val="3479"/>
              </a:lnSpc>
              <a:spcBef>
                <a:spcPct val="0"/>
              </a:spcBef>
            </a:pPr>
            <a:r>
              <a:rPr lang="en-US" sz="2899">
                <a:solidFill>
                  <a:srgbClr val="312DDE"/>
                </a:solidFill>
                <a:latin typeface="Arimo Bold"/>
              </a:rPr>
              <a:t>Good Leads the Way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stretch>
              <a:fillRect l="0" t="0" r="0" b="0"/>
            </a:stretch>
          </a:blipFill>
        </p:spPr>
      </p:sp>
      <p:grpSp>
        <p:nvGrpSpPr>
          <p:cNvPr name="Group 3" id="3"/>
          <p:cNvGrpSpPr/>
          <p:nvPr/>
        </p:nvGrpSpPr>
        <p:grpSpPr>
          <a:xfrm rot="0">
            <a:off x="-280557" y="-157813"/>
            <a:ext cx="18849113" cy="10602626"/>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path>
              </a:pathLst>
            </a:custGeom>
            <a:solidFill>
              <a:srgbClr val="6B49FF">
                <a:alpha val="43922"/>
              </a:srgbClr>
            </a:solidFill>
          </p:spPr>
        </p:sp>
      </p:grpSp>
      <p:sp>
        <p:nvSpPr>
          <p:cNvPr name="AutoShape 5" id="5"/>
          <p:cNvSpPr/>
          <p:nvPr/>
        </p:nvSpPr>
        <p:spPr>
          <a:xfrm rot="4772">
            <a:off x="1895264" y="2414588"/>
            <a:ext cx="7941978" cy="0"/>
          </a:xfrm>
          <a:prstGeom prst="line">
            <a:avLst/>
          </a:prstGeom>
          <a:ln cap="rnd" w="9525">
            <a:solidFill>
              <a:srgbClr val="FFFFFF"/>
            </a:solidFill>
            <a:prstDash val="solid"/>
            <a:headEnd type="none" len="sm" w="sm"/>
            <a:tailEnd type="none" len="sm" w="sm"/>
          </a:ln>
        </p:spPr>
      </p:sp>
      <p:sp>
        <p:nvSpPr>
          <p:cNvPr name="AutoShape 6" id="6"/>
          <p:cNvSpPr/>
          <p:nvPr/>
        </p:nvSpPr>
        <p:spPr>
          <a:xfrm rot="4772">
            <a:off x="1895264" y="7872412"/>
            <a:ext cx="7941978"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900237" y="3821431"/>
            <a:ext cx="7932030" cy="2120265"/>
          </a:xfrm>
          <a:prstGeom prst="rect">
            <a:avLst/>
          </a:prstGeom>
        </p:spPr>
        <p:txBody>
          <a:bodyPr anchor="t" rtlCol="false" tIns="0" lIns="0" bIns="0" rIns="0">
            <a:spAutoFit/>
          </a:bodyPr>
          <a:lstStyle/>
          <a:p>
            <a:pPr algn="just">
              <a:lnSpc>
                <a:spcPts val="8640"/>
              </a:lnSpc>
            </a:pPr>
            <a:r>
              <a:rPr lang="en-US" sz="4800">
                <a:solidFill>
                  <a:srgbClr val="F2F2F2"/>
                </a:solidFill>
                <a:latin typeface="Arimo Bold"/>
              </a:rPr>
              <a:t>HACKATHON</a:t>
            </a:r>
          </a:p>
          <a:p>
            <a:pPr algn="just">
              <a:lnSpc>
                <a:spcPts val="8640"/>
              </a:lnSpc>
            </a:pPr>
            <a:r>
              <a:rPr lang="en-US" sz="4800">
                <a:solidFill>
                  <a:srgbClr val="F2F2F2"/>
                </a:solidFill>
                <a:latin typeface="Arimo Bold"/>
              </a:rPr>
              <a:t>PRESENTATION</a:t>
            </a:r>
          </a:p>
        </p:txBody>
      </p:sp>
      <p:sp>
        <p:nvSpPr>
          <p:cNvPr name="TextBox 8" id="8"/>
          <p:cNvSpPr txBox="true"/>
          <p:nvPr/>
        </p:nvSpPr>
        <p:spPr>
          <a:xfrm rot="0">
            <a:off x="10730570" y="3466047"/>
            <a:ext cx="5244666" cy="4869180"/>
          </a:xfrm>
          <a:prstGeom prst="rect">
            <a:avLst/>
          </a:prstGeom>
        </p:spPr>
        <p:txBody>
          <a:bodyPr anchor="t" rtlCol="false" tIns="0" lIns="0" bIns="0" rIns="0">
            <a:spAutoFit/>
          </a:bodyPr>
          <a:lstStyle/>
          <a:p>
            <a:pPr algn="ctr" marL="651053" indent="-325526" lvl="1">
              <a:lnSpc>
                <a:spcPts val="6480"/>
              </a:lnSpc>
              <a:buFont typeface="Arial"/>
              <a:buChar char="•"/>
            </a:pPr>
            <a:r>
              <a:rPr lang="en-US" sz="3600" spc="-140">
                <a:solidFill>
                  <a:srgbClr val="D5D820"/>
                </a:solidFill>
                <a:latin typeface="Arimo Bold"/>
              </a:rPr>
              <a:t>Recommendations</a:t>
            </a:r>
          </a:p>
          <a:p>
            <a:pPr algn="ctr" marL="651053" indent="-325526" lvl="1">
              <a:lnSpc>
                <a:spcPts val="6480"/>
              </a:lnSpc>
              <a:buFont typeface="Arial"/>
              <a:buChar char="•"/>
            </a:pPr>
            <a:r>
              <a:rPr lang="en-US" sz="3600" spc="-140">
                <a:solidFill>
                  <a:srgbClr val="FFFFFF"/>
                </a:solidFill>
                <a:latin typeface="Arimo Bold"/>
              </a:rPr>
              <a:t>Approach</a:t>
            </a:r>
          </a:p>
          <a:p>
            <a:pPr algn="ctr" marL="651053" indent="-325526" lvl="1">
              <a:lnSpc>
                <a:spcPts val="6480"/>
              </a:lnSpc>
              <a:buFont typeface="Arial"/>
              <a:buChar char="•"/>
            </a:pPr>
            <a:r>
              <a:rPr lang="en-US" sz="3600" spc="-140">
                <a:solidFill>
                  <a:srgbClr val="D5D820"/>
                </a:solidFill>
                <a:latin typeface="Arimo Bold"/>
              </a:rPr>
              <a:t>Insights</a:t>
            </a:r>
          </a:p>
          <a:p>
            <a:pPr algn="ctr" marL="651053" indent="-325526" lvl="1">
              <a:lnSpc>
                <a:spcPts val="6480"/>
              </a:lnSpc>
              <a:buFont typeface="Arial"/>
              <a:buChar char="•"/>
            </a:pPr>
            <a:r>
              <a:rPr lang="en-US" sz="3600" spc="-140">
                <a:solidFill>
                  <a:srgbClr val="FFFFFF"/>
                </a:solidFill>
                <a:latin typeface="Arimo Bold"/>
              </a:rPr>
              <a:t>Customer Reviews</a:t>
            </a:r>
          </a:p>
          <a:p>
            <a:pPr algn="ctr" marL="651053" indent="-325526" lvl="1">
              <a:lnSpc>
                <a:spcPts val="6480"/>
              </a:lnSpc>
              <a:buFont typeface="Arial"/>
              <a:buChar char="•"/>
            </a:pPr>
            <a:r>
              <a:rPr lang="en-US" sz="3600" spc="-140">
                <a:solidFill>
                  <a:srgbClr val="D5D820"/>
                </a:solidFill>
                <a:latin typeface="Arimo Bold"/>
              </a:rPr>
              <a:t>Future Prospects</a:t>
            </a:r>
          </a:p>
          <a:p>
            <a:pPr algn="ctr" marL="651053" indent="-325526" lvl="1">
              <a:lnSpc>
                <a:spcPts val="6480"/>
              </a:lnSpc>
              <a:buFont typeface="Arial"/>
              <a:buChar char="•"/>
            </a:pPr>
            <a:r>
              <a:rPr lang="en-US" sz="3600" spc="-143">
                <a:solidFill>
                  <a:srgbClr val="FEFEFE"/>
                </a:solidFill>
                <a:latin typeface="Arimo Bold"/>
              </a:rPr>
              <a:t>Highlights</a:t>
            </a:r>
          </a:p>
        </p:txBody>
      </p:sp>
      <p:sp>
        <p:nvSpPr>
          <p:cNvPr name="TextBox 9" id="9"/>
          <p:cNvSpPr txBox="true"/>
          <p:nvPr/>
        </p:nvSpPr>
        <p:spPr>
          <a:xfrm rot="0">
            <a:off x="10730570" y="2391525"/>
            <a:ext cx="5738643" cy="1038225"/>
          </a:xfrm>
          <a:prstGeom prst="rect">
            <a:avLst/>
          </a:prstGeom>
        </p:spPr>
        <p:txBody>
          <a:bodyPr anchor="t" rtlCol="false" tIns="0" lIns="0" bIns="0" rIns="0">
            <a:spAutoFit/>
          </a:bodyPr>
          <a:lstStyle/>
          <a:p>
            <a:pPr algn="ctr">
              <a:lnSpc>
                <a:spcPts val="7920"/>
              </a:lnSpc>
            </a:pPr>
            <a:r>
              <a:rPr lang="en-US" sz="6600">
                <a:solidFill>
                  <a:srgbClr val="D1CB34"/>
                </a:solidFill>
                <a:latin typeface="Arimo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BBAF1"/>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path>
              </a:pathLst>
            </a:custGeom>
            <a:solidFill>
              <a:srgbClr val="FFFFFF"/>
            </a:solidFill>
          </p:spPr>
        </p:sp>
      </p:grpSp>
      <p:grpSp>
        <p:nvGrpSpPr>
          <p:cNvPr name="Group 6" id="6"/>
          <p:cNvGrpSpPr/>
          <p:nvPr/>
        </p:nvGrpSpPr>
        <p:grpSpPr>
          <a:xfrm rot="-10800000">
            <a:off x="12628771" y="2902589"/>
            <a:ext cx="5178049" cy="7384411"/>
            <a:chOff x="0" y="0"/>
            <a:chExt cx="2354580" cy="3357865"/>
          </a:xfrm>
        </p:grpSpPr>
        <p:sp>
          <p:nvSpPr>
            <p:cNvPr name="Freeform 7" id="7"/>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path>
              </a:pathLst>
            </a:custGeom>
            <a:solidFill>
              <a:srgbClr val="D1CB34"/>
            </a:solidFill>
          </p:spPr>
        </p:sp>
      </p:grpSp>
      <p:grpSp>
        <p:nvGrpSpPr>
          <p:cNvPr name="Group 8" id="8"/>
          <p:cNvGrpSpPr/>
          <p:nvPr/>
        </p:nvGrpSpPr>
        <p:grpSpPr>
          <a:xfrm rot="-10800000">
            <a:off x="6799610" y="3219134"/>
            <a:ext cx="5178049" cy="7384411"/>
            <a:chOff x="0" y="0"/>
            <a:chExt cx="2354580" cy="3357865"/>
          </a:xfrm>
        </p:grpSpPr>
        <p:sp>
          <p:nvSpPr>
            <p:cNvPr name="Freeform 9" id="9"/>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path>
              </a:pathLst>
            </a:custGeom>
            <a:solidFill>
              <a:srgbClr val="F2F2F2"/>
            </a:solidFill>
          </p:spPr>
        </p:sp>
      </p:grpSp>
      <p:grpSp>
        <p:nvGrpSpPr>
          <p:cNvPr name="Group 10" id="10"/>
          <p:cNvGrpSpPr/>
          <p:nvPr/>
        </p:nvGrpSpPr>
        <p:grpSpPr>
          <a:xfrm rot="-10800000">
            <a:off x="939771" y="2902589"/>
            <a:ext cx="5178049" cy="7384411"/>
            <a:chOff x="0" y="0"/>
            <a:chExt cx="2354580" cy="3357865"/>
          </a:xfrm>
        </p:grpSpPr>
        <p:sp>
          <p:nvSpPr>
            <p:cNvPr name="Freeform 11" id="11"/>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path>
              </a:pathLst>
            </a:custGeom>
            <a:solidFill>
              <a:srgbClr val="5CE68F"/>
            </a:solidFill>
          </p:spPr>
        </p:sp>
      </p:grpSp>
      <p:sp>
        <p:nvSpPr>
          <p:cNvPr name="Freeform 12" id="12"/>
          <p:cNvSpPr/>
          <p:nvPr/>
        </p:nvSpPr>
        <p:spPr>
          <a:xfrm flipH="false" flipV="false" rot="0">
            <a:off x="-19050" y="0"/>
            <a:ext cx="6818660" cy="5124450"/>
          </a:xfrm>
          <a:custGeom>
            <a:avLst/>
            <a:gdLst/>
            <a:ahLst/>
            <a:cxnLst/>
            <a:rect r="r" b="b" t="t" l="l"/>
            <a:pathLst>
              <a:path h="5124450" w="6818660">
                <a:moveTo>
                  <a:pt x="0" y="0"/>
                </a:moveTo>
                <a:lnTo>
                  <a:pt x="6818660" y="0"/>
                </a:lnTo>
                <a:lnTo>
                  <a:pt x="6818660" y="5124450"/>
                </a:lnTo>
                <a:lnTo>
                  <a:pt x="0" y="5124450"/>
                </a:lnTo>
                <a:lnTo>
                  <a:pt x="0" y="0"/>
                </a:lnTo>
                <a:close/>
              </a:path>
            </a:pathLst>
          </a:custGeom>
          <a:blipFill>
            <a:blip r:embed="rId2"/>
            <a:stretch>
              <a:fillRect l="0" t="-1394" r="0" b="-1394"/>
            </a:stretch>
          </a:blipFill>
        </p:spPr>
      </p:sp>
      <p:sp>
        <p:nvSpPr>
          <p:cNvPr name="Freeform 13" id="13"/>
          <p:cNvSpPr/>
          <p:nvPr/>
        </p:nvSpPr>
        <p:spPr>
          <a:xfrm flipH="false" flipV="false" rot="0">
            <a:off x="12045468" y="0"/>
            <a:ext cx="6344654" cy="5005581"/>
          </a:xfrm>
          <a:custGeom>
            <a:avLst/>
            <a:gdLst/>
            <a:ahLst/>
            <a:cxnLst/>
            <a:rect r="r" b="b" t="t" l="l"/>
            <a:pathLst>
              <a:path h="5005581" w="6344654">
                <a:moveTo>
                  <a:pt x="0" y="0"/>
                </a:moveTo>
                <a:lnTo>
                  <a:pt x="6344655" y="0"/>
                </a:lnTo>
                <a:lnTo>
                  <a:pt x="6344655" y="5005581"/>
                </a:lnTo>
                <a:lnTo>
                  <a:pt x="0" y="5005581"/>
                </a:lnTo>
                <a:lnTo>
                  <a:pt x="0" y="0"/>
                </a:lnTo>
                <a:close/>
              </a:path>
            </a:pathLst>
          </a:custGeom>
          <a:blipFill>
            <a:blip r:embed="rId3"/>
            <a:stretch>
              <a:fillRect l="-107293" t="0" r="-2029" b="0"/>
            </a:stretch>
          </a:blipFill>
        </p:spPr>
      </p:sp>
      <p:sp>
        <p:nvSpPr>
          <p:cNvPr name="Freeform 14" id="14"/>
          <p:cNvSpPr/>
          <p:nvPr/>
        </p:nvSpPr>
        <p:spPr>
          <a:xfrm flipH="false" flipV="false" rot="0">
            <a:off x="6799610" y="0"/>
            <a:ext cx="5245858" cy="3257206"/>
          </a:xfrm>
          <a:custGeom>
            <a:avLst/>
            <a:gdLst/>
            <a:ahLst/>
            <a:cxnLst/>
            <a:rect r="r" b="b" t="t" l="l"/>
            <a:pathLst>
              <a:path h="3257206" w="5245858">
                <a:moveTo>
                  <a:pt x="0" y="0"/>
                </a:moveTo>
                <a:lnTo>
                  <a:pt x="5245858" y="0"/>
                </a:lnTo>
                <a:lnTo>
                  <a:pt x="5245858" y="3257206"/>
                </a:lnTo>
                <a:lnTo>
                  <a:pt x="0" y="3257206"/>
                </a:lnTo>
                <a:lnTo>
                  <a:pt x="0" y="0"/>
                </a:lnTo>
                <a:close/>
              </a:path>
            </a:pathLst>
          </a:custGeom>
          <a:blipFill>
            <a:blip r:embed="rId4"/>
            <a:stretch>
              <a:fillRect l="-8512" t="0" r="-4947" b="-2897"/>
            </a:stretch>
          </a:blipFill>
        </p:spPr>
      </p:sp>
      <p:sp>
        <p:nvSpPr>
          <p:cNvPr name="Freeform 15" id="15"/>
          <p:cNvSpPr/>
          <p:nvPr/>
        </p:nvSpPr>
        <p:spPr>
          <a:xfrm flipH="false" flipV="false" rot="0">
            <a:off x="6799610" y="396038"/>
            <a:ext cx="5245858" cy="4609543"/>
          </a:xfrm>
          <a:custGeom>
            <a:avLst/>
            <a:gdLst/>
            <a:ahLst/>
            <a:cxnLst/>
            <a:rect r="r" b="b" t="t" l="l"/>
            <a:pathLst>
              <a:path h="4609543" w="5245858">
                <a:moveTo>
                  <a:pt x="0" y="0"/>
                </a:moveTo>
                <a:lnTo>
                  <a:pt x="5245858" y="0"/>
                </a:lnTo>
                <a:lnTo>
                  <a:pt x="5245858" y="4609543"/>
                </a:lnTo>
                <a:lnTo>
                  <a:pt x="0" y="4609543"/>
                </a:lnTo>
                <a:lnTo>
                  <a:pt x="0" y="0"/>
                </a:lnTo>
                <a:close/>
              </a:path>
            </a:pathLst>
          </a:custGeom>
          <a:blipFill>
            <a:blip r:embed="rId5"/>
            <a:stretch>
              <a:fillRect l="0" t="-34918" r="0" b="-34918"/>
            </a:stretch>
          </a:blipFill>
        </p:spPr>
      </p:sp>
      <p:sp>
        <p:nvSpPr>
          <p:cNvPr name="TextBox 16" id="16"/>
          <p:cNvSpPr txBox="true"/>
          <p:nvPr/>
        </p:nvSpPr>
        <p:spPr>
          <a:xfrm rot="0">
            <a:off x="1875185" y="5723283"/>
            <a:ext cx="3429000" cy="838200"/>
          </a:xfrm>
          <a:prstGeom prst="rect">
            <a:avLst/>
          </a:prstGeom>
        </p:spPr>
        <p:txBody>
          <a:bodyPr anchor="t" rtlCol="false" tIns="0" lIns="0" bIns="0" rIns="0">
            <a:spAutoFit/>
          </a:bodyPr>
          <a:lstStyle/>
          <a:p>
            <a:pPr algn="ctr">
              <a:lnSpc>
                <a:spcPts val="3240"/>
              </a:lnSpc>
            </a:pPr>
            <a:r>
              <a:rPr lang="en-US" sz="2700">
                <a:solidFill>
                  <a:srgbClr val="782B56"/>
                </a:solidFill>
                <a:latin typeface="Arimo Bold"/>
              </a:rPr>
              <a:t>INVENTORY FORECASTING</a:t>
            </a:r>
          </a:p>
        </p:txBody>
      </p:sp>
      <p:sp>
        <p:nvSpPr>
          <p:cNvPr name="TextBox 17" id="17"/>
          <p:cNvSpPr txBox="true"/>
          <p:nvPr/>
        </p:nvSpPr>
        <p:spPr>
          <a:xfrm rot="0">
            <a:off x="13196859" y="6466233"/>
            <a:ext cx="4103373" cy="3851910"/>
          </a:xfrm>
          <a:prstGeom prst="rect">
            <a:avLst/>
          </a:prstGeom>
        </p:spPr>
        <p:txBody>
          <a:bodyPr anchor="t" rtlCol="false" tIns="0" lIns="0" bIns="0" rIns="0">
            <a:spAutoFit/>
          </a:bodyPr>
          <a:lstStyle/>
          <a:p>
            <a:pPr algn="ctr">
              <a:lnSpc>
                <a:spcPts val="2835"/>
              </a:lnSpc>
            </a:pPr>
            <a:r>
              <a:rPr lang="en-US" sz="1575" spc="-61">
                <a:solidFill>
                  <a:srgbClr val="332035"/>
                </a:solidFill>
                <a:latin typeface="Open Sans"/>
              </a:rPr>
              <a:t>The presented graph depicts the correlation between member/non-member groups and their satisfaction levels. Evidently, a larger proportion of non-members express contentment with the provided F&amp;B services compared to members. This disparity may stem from heightened expectations among United Airlines' paying members for superior, unmet service standards.</a:t>
            </a:r>
          </a:p>
          <a:p>
            <a:pPr algn="ctr">
              <a:lnSpc>
                <a:spcPts val="2835"/>
              </a:lnSpc>
            </a:pPr>
          </a:p>
          <a:p>
            <a:pPr algn="ctr">
              <a:lnSpc>
                <a:spcPts val="2835"/>
              </a:lnSpc>
            </a:pPr>
          </a:p>
        </p:txBody>
      </p:sp>
      <p:sp>
        <p:nvSpPr>
          <p:cNvPr name="TextBox 18" id="18"/>
          <p:cNvSpPr txBox="true"/>
          <p:nvPr/>
        </p:nvSpPr>
        <p:spPr>
          <a:xfrm rot="0">
            <a:off x="13473084" y="5723283"/>
            <a:ext cx="3429000" cy="428625"/>
          </a:xfrm>
          <a:prstGeom prst="rect">
            <a:avLst/>
          </a:prstGeom>
        </p:spPr>
        <p:txBody>
          <a:bodyPr anchor="t" rtlCol="false" tIns="0" lIns="0" bIns="0" rIns="0">
            <a:spAutoFit/>
          </a:bodyPr>
          <a:lstStyle/>
          <a:p>
            <a:pPr algn="ctr">
              <a:lnSpc>
                <a:spcPts val="3240"/>
              </a:lnSpc>
            </a:pPr>
            <a:r>
              <a:rPr lang="en-US" sz="2700">
                <a:solidFill>
                  <a:srgbClr val="90446C"/>
                </a:solidFill>
                <a:latin typeface="Arimo Bold"/>
              </a:rPr>
              <a:t>PROPER AMENITIES</a:t>
            </a:r>
          </a:p>
        </p:txBody>
      </p:sp>
      <p:sp>
        <p:nvSpPr>
          <p:cNvPr name="TextBox 19" id="19"/>
          <p:cNvSpPr txBox="true"/>
          <p:nvPr/>
        </p:nvSpPr>
        <p:spPr>
          <a:xfrm rot="0">
            <a:off x="1477109" y="6816090"/>
            <a:ext cx="4103373" cy="2442210"/>
          </a:xfrm>
          <a:prstGeom prst="rect">
            <a:avLst/>
          </a:prstGeom>
        </p:spPr>
        <p:txBody>
          <a:bodyPr anchor="t" rtlCol="false" tIns="0" lIns="0" bIns="0" rIns="0">
            <a:spAutoFit/>
          </a:bodyPr>
          <a:lstStyle/>
          <a:p>
            <a:pPr algn="ctr">
              <a:lnSpc>
                <a:spcPts val="2835"/>
              </a:lnSpc>
            </a:pPr>
            <a:r>
              <a:rPr lang="en-US" sz="1575" spc="-61">
                <a:solidFill>
                  <a:srgbClr val="000000"/>
                </a:solidFill>
                <a:latin typeface="Open Sans"/>
              </a:rPr>
              <a:t>The graph illustrates significant forecasted inventory excess compared to actual orders, impacting product prioritization. Glancing at top 10 entrées reveals substantial forecasting discrepancies, potentially depriving customers of preferred choices due to prior allocation.</a:t>
            </a:r>
          </a:p>
          <a:p>
            <a:pPr algn="ctr">
              <a:lnSpc>
                <a:spcPts val="2835"/>
              </a:lnSpc>
            </a:pPr>
            <a:r>
              <a:rPr lang="en-US" sz="1575" spc="-62">
                <a:solidFill>
                  <a:srgbClr val="000000"/>
                </a:solidFill>
                <a:latin typeface="Open Sans"/>
              </a:rPr>
              <a:t>A proper inventory management can help</a:t>
            </a:r>
            <a:r>
              <a:rPr lang="en-US" sz="1575" spc="-62">
                <a:solidFill>
                  <a:srgbClr val="5CD5E6"/>
                </a:solidFill>
                <a:latin typeface="Open Sans"/>
              </a:rPr>
              <a:t> </a:t>
            </a:r>
          </a:p>
        </p:txBody>
      </p:sp>
      <p:sp>
        <p:nvSpPr>
          <p:cNvPr name="TextBox 20" id="20"/>
          <p:cNvSpPr txBox="true"/>
          <p:nvPr/>
        </p:nvSpPr>
        <p:spPr>
          <a:xfrm rot="0">
            <a:off x="7063887" y="6675847"/>
            <a:ext cx="4160225" cy="2823896"/>
          </a:xfrm>
          <a:prstGeom prst="rect">
            <a:avLst/>
          </a:prstGeom>
        </p:spPr>
        <p:txBody>
          <a:bodyPr anchor="t" rtlCol="false" tIns="0" lIns="0" bIns="0" rIns="0">
            <a:spAutoFit/>
          </a:bodyPr>
          <a:lstStyle/>
          <a:p>
            <a:pPr algn="ctr">
              <a:lnSpc>
                <a:spcPts val="2085"/>
              </a:lnSpc>
              <a:spcBef>
                <a:spcPct val="0"/>
              </a:spcBef>
            </a:pPr>
            <a:r>
              <a:rPr lang="en-US" sz="1580" spc="287">
                <a:solidFill>
                  <a:srgbClr val="332035"/>
                </a:solidFill>
                <a:latin typeface="Open Sans"/>
              </a:rPr>
              <a:t>It is visible that several words like</a:t>
            </a:r>
          </a:p>
          <a:p>
            <a:pPr algn="ctr">
              <a:lnSpc>
                <a:spcPts val="2085"/>
              </a:lnSpc>
              <a:spcBef>
                <a:spcPct val="0"/>
              </a:spcBef>
            </a:pPr>
            <a:r>
              <a:rPr lang="en-US" sz="1580" spc="287">
                <a:solidFill>
                  <a:srgbClr val="332035"/>
                </a:solidFill>
                <a:latin typeface="Open Sans"/>
              </a:rPr>
              <a:t>- Flight Attendant</a:t>
            </a:r>
          </a:p>
          <a:p>
            <a:pPr algn="ctr">
              <a:lnSpc>
                <a:spcPts val="2085"/>
              </a:lnSpc>
              <a:spcBef>
                <a:spcPct val="0"/>
              </a:spcBef>
            </a:pPr>
            <a:r>
              <a:rPr lang="en-US" sz="1580" spc="287">
                <a:solidFill>
                  <a:srgbClr val="332035"/>
                </a:solidFill>
                <a:latin typeface="Open Sans"/>
              </a:rPr>
              <a:t>- Options</a:t>
            </a:r>
          </a:p>
          <a:p>
            <a:pPr algn="ctr">
              <a:lnSpc>
                <a:spcPts val="2085"/>
              </a:lnSpc>
              <a:spcBef>
                <a:spcPct val="0"/>
              </a:spcBef>
            </a:pPr>
            <a:r>
              <a:rPr lang="en-US" sz="1580" spc="287">
                <a:solidFill>
                  <a:srgbClr val="332035"/>
                </a:solidFill>
                <a:latin typeface="Open Sans"/>
              </a:rPr>
              <a:t>- Snacks</a:t>
            </a:r>
          </a:p>
          <a:p>
            <a:pPr algn="ctr">
              <a:lnSpc>
                <a:spcPts val="2085"/>
              </a:lnSpc>
              <a:spcBef>
                <a:spcPct val="0"/>
              </a:spcBef>
            </a:pPr>
            <a:r>
              <a:rPr lang="en-US" sz="1580" spc="287">
                <a:solidFill>
                  <a:srgbClr val="332035"/>
                </a:solidFill>
                <a:latin typeface="Open Sans"/>
              </a:rPr>
              <a:t>- Choices</a:t>
            </a:r>
          </a:p>
          <a:p>
            <a:pPr algn="ctr">
              <a:lnSpc>
                <a:spcPts val="2085"/>
              </a:lnSpc>
              <a:spcBef>
                <a:spcPct val="0"/>
              </a:spcBef>
            </a:pPr>
            <a:r>
              <a:rPr lang="en-US" sz="1580" spc="287">
                <a:solidFill>
                  <a:srgbClr val="332035"/>
                </a:solidFill>
                <a:latin typeface="Open Sans"/>
              </a:rPr>
              <a:t>- Available</a:t>
            </a:r>
          </a:p>
          <a:p>
            <a:pPr algn="ctr">
              <a:lnSpc>
                <a:spcPts val="2085"/>
              </a:lnSpc>
              <a:spcBef>
                <a:spcPct val="0"/>
              </a:spcBef>
            </a:pPr>
            <a:r>
              <a:rPr lang="en-US" sz="1580" spc="287">
                <a:solidFill>
                  <a:srgbClr val="332035"/>
                </a:solidFill>
                <a:latin typeface="Open Sans"/>
              </a:rPr>
              <a:t>occurs frequently showing that there were not enough options available or flight attendants failed to deliver the orders</a:t>
            </a:r>
          </a:p>
        </p:txBody>
      </p:sp>
      <p:sp>
        <p:nvSpPr>
          <p:cNvPr name="TextBox 21" id="21"/>
          <p:cNvSpPr txBox="true"/>
          <p:nvPr/>
        </p:nvSpPr>
        <p:spPr>
          <a:xfrm rot="0">
            <a:off x="7708039" y="5628783"/>
            <a:ext cx="3429000" cy="838200"/>
          </a:xfrm>
          <a:prstGeom prst="rect">
            <a:avLst/>
          </a:prstGeom>
        </p:spPr>
        <p:txBody>
          <a:bodyPr anchor="t" rtlCol="false" tIns="0" lIns="0" bIns="0" rIns="0">
            <a:spAutoFit/>
          </a:bodyPr>
          <a:lstStyle/>
          <a:p>
            <a:pPr algn="ctr">
              <a:lnSpc>
                <a:spcPts val="3240"/>
              </a:lnSpc>
            </a:pPr>
            <a:r>
              <a:rPr lang="en-US" sz="2700">
                <a:solidFill>
                  <a:srgbClr val="782B56"/>
                </a:solidFill>
                <a:latin typeface="Arimo Bold"/>
              </a:rPr>
              <a:t>NOTABLE THINGS TO FOCUS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76781">
            <a:off x="7452496" y="-8681284"/>
            <a:ext cx="20723785" cy="20723785"/>
          </a:xfrm>
          <a:custGeom>
            <a:avLst/>
            <a:gdLst/>
            <a:ahLst/>
            <a:cxnLst/>
            <a:rect r="r" b="b" t="t" l="l"/>
            <a:pathLst>
              <a:path h="20723785" w="20723785">
                <a:moveTo>
                  <a:pt x="0" y="0"/>
                </a:moveTo>
                <a:lnTo>
                  <a:pt x="20723785" y="0"/>
                </a:lnTo>
                <a:lnTo>
                  <a:pt x="20723785" y="20723786"/>
                </a:lnTo>
                <a:lnTo>
                  <a:pt x="0" y="2072378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25861">
            <a:off x="-8058575" y="-1465543"/>
            <a:ext cx="20723785" cy="20723785"/>
          </a:xfrm>
          <a:custGeom>
            <a:avLst/>
            <a:gdLst/>
            <a:ahLst/>
            <a:cxnLst/>
            <a:rect r="r" b="b" t="t" l="l"/>
            <a:pathLst>
              <a:path h="20723785" w="20723785">
                <a:moveTo>
                  <a:pt x="0" y="0"/>
                </a:moveTo>
                <a:lnTo>
                  <a:pt x="20723785" y="0"/>
                </a:lnTo>
                <a:lnTo>
                  <a:pt x="20723785" y="20723786"/>
                </a:lnTo>
                <a:lnTo>
                  <a:pt x="0" y="2072378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795432" y="1656796"/>
            <a:ext cx="4761372" cy="0"/>
          </a:xfrm>
          <a:prstGeom prst="line">
            <a:avLst/>
          </a:prstGeom>
          <a:ln cap="rnd" w="47625">
            <a:solidFill>
              <a:srgbClr val="6B49FF"/>
            </a:solidFill>
            <a:prstDash val="solid"/>
            <a:headEnd type="none" len="sm" w="sm"/>
            <a:tailEnd type="none" len="sm" w="sm"/>
          </a:ln>
        </p:spPr>
      </p:sp>
      <p:sp>
        <p:nvSpPr>
          <p:cNvPr name="TextBox 5" id="5"/>
          <p:cNvSpPr txBox="true"/>
          <p:nvPr/>
        </p:nvSpPr>
        <p:spPr>
          <a:xfrm rot="0">
            <a:off x="991551" y="925467"/>
            <a:ext cx="16162022" cy="726567"/>
          </a:xfrm>
          <a:prstGeom prst="rect">
            <a:avLst/>
          </a:prstGeom>
        </p:spPr>
        <p:txBody>
          <a:bodyPr anchor="t" rtlCol="false" tIns="0" lIns="0" bIns="0" rIns="0">
            <a:spAutoFit/>
          </a:bodyPr>
          <a:lstStyle/>
          <a:p>
            <a:pPr algn="l">
              <a:lnSpc>
                <a:spcPts val="5184"/>
              </a:lnSpc>
            </a:pPr>
            <a:r>
              <a:rPr lang="en-US" sz="5400">
                <a:solidFill>
                  <a:srgbClr val="6B49FF"/>
                </a:solidFill>
                <a:latin typeface="Arimo"/>
              </a:rPr>
              <a:t>APPROACH</a:t>
            </a:r>
          </a:p>
        </p:txBody>
      </p:sp>
      <p:sp>
        <p:nvSpPr>
          <p:cNvPr name="Freeform 6" id="6"/>
          <p:cNvSpPr/>
          <p:nvPr/>
        </p:nvSpPr>
        <p:spPr>
          <a:xfrm flipH="false" flipV="false" rot="0">
            <a:off x="418628" y="4543915"/>
            <a:ext cx="6999694" cy="3941575"/>
          </a:xfrm>
          <a:custGeom>
            <a:avLst/>
            <a:gdLst/>
            <a:ahLst/>
            <a:cxnLst/>
            <a:rect r="r" b="b" t="t" l="l"/>
            <a:pathLst>
              <a:path h="3941575" w="6999694">
                <a:moveTo>
                  <a:pt x="0" y="0"/>
                </a:moveTo>
                <a:lnTo>
                  <a:pt x="6999695" y="0"/>
                </a:lnTo>
                <a:lnTo>
                  <a:pt x="6999695" y="3941575"/>
                </a:lnTo>
                <a:lnTo>
                  <a:pt x="0" y="3941575"/>
                </a:lnTo>
                <a:lnTo>
                  <a:pt x="0" y="0"/>
                </a:lnTo>
                <a:close/>
              </a:path>
            </a:pathLst>
          </a:custGeom>
          <a:blipFill>
            <a:blip r:embed="rId4"/>
            <a:stretch>
              <a:fillRect l="0" t="0" r="0" b="0"/>
            </a:stretch>
          </a:blipFill>
        </p:spPr>
      </p:sp>
      <p:sp>
        <p:nvSpPr>
          <p:cNvPr name="Freeform 7" id="7"/>
          <p:cNvSpPr/>
          <p:nvPr/>
        </p:nvSpPr>
        <p:spPr>
          <a:xfrm flipH="false" flipV="false" rot="0">
            <a:off x="12086805" y="366424"/>
            <a:ext cx="5172495" cy="4057733"/>
          </a:xfrm>
          <a:custGeom>
            <a:avLst/>
            <a:gdLst/>
            <a:ahLst/>
            <a:cxnLst/>
            <a:rect r="r" b="b" t="t" l="l"/>
            <a:pathLst>
              <a:path h="4057733" w="5172495">
                <a:moveTo>
                  <a:pt x="0" y="0"/>
                </a:moveTo>
                <a:lnTo>
                  <a:pt x="5172495" y="0"/>
                </a:lnTo>
                <a:lnTo>
                  <a:pt x="5172495" y="4057734"/>
                </a:lnTo>
                <a:lnTo>
                  <a:pt x="0" y="4057734"/>
                </a:lnTo>
                <a:lnTo>
                  <a:pt x="0" y="0"/>
                </a:lnTo>
                <a:close/>
              </a:path>
            </a:pathLst>
          </a:custGeom>
          <a:blipFill>
            <a:blip r:embed="rId5"/>
            <a:stretch>
              <a:fillRect l="0" t="0" r="0" b="0"/>
            </a:stretch>
          </a:blipFill>
        </p:spPr>
      </p:sp>
      <p:sp>
        <p:nvSpPr>
          <p:cNvPr name="Freeform 8" id="8"/>
          <p:cNvSpPr/>
          <p:nvPr/>
        </p:nvSpPr>
        <p:spPr>
          <a:xfrm flipH="false" flipV="false" rot="0">
            <a:off x="13757915" y="6957808"/>
            <a:ext cx="3172773" cy="3172773"/>
          </a:xfrm>
          <a:custGeom>
            <a:avLst/>
            <a:gdLst/>
            <a:ahLst/>
            <a:cxnLst/>
            <a:rect r="r" b="b" t="t" l="l"/>
            <a:pathLst>
              <a:path h="3172773" w="3172773">
                <a:moveTo>
                  <a:pt x="0" y="0"/>
                </a:moveTo>
                <a:lnTo>
                  <a:pt x="3172772" y="0"/>
                </a:lnTo>
                <a:lnTo>
                  <a:pt x="3172772" y="3172772"/>
                </a:lnTo>
                <a:lnTo>
                  <a:pt x="0" y="3172772"/>
                </a:lnTo>
                <a:lnTo>
                  <a:pt x="0" y="0"/>
                </a:lnTo>
                <a:close/>
              </a:path>
            </a:pathLst>
          </a:custGeom>
          <a:blipFill>
            <a:blip r:embed="rId6"/>
            <a:stretch>
              <a:fillRect l="0" t="0" r="0" b="0"/>
            </a:stretch>
          </a:blipFill>
        </p:spPr>
      </p:sp>
      <p:sp>
        <p:nvSpPr>
          <p:cNvPr name="TextBox 9" id="9"/>
          <p:cNvSpPr txBox="true"/>
          <p:nvPr/>
        </p:nvSpPr>
        <p:spPr>
          <a:xfrm rot="0">
            <a:off x="795432" y="2183978"/>
            <a:ext cx="10957998" cy="1438275"/>
          </a:xfrm>
          <a:prstGeom prst="rect">
            <a:avLst/>
          </a:prstGeom>
        </p:spPr>
        <p:txBody>
          <a:bodyPr anchor="t" rtlCol="false" tIns="0" lIns="0" bIns="0" rIns="0">
            <a:spAutoFit/>
          </a:bodyPr>
          <a:lstStyle/>
          <a:p>
            <a:pPr>
              <a:lnSpc>
                <a:spcPts val="2879"/>
              </a:lnSpc>
            </a:pPr>
            <a:r>
              <a:rPr lang="en-US" sz="2400" spc="-93">
                <a:solidFill>
                  <a:srgbClr val="404040"/>
                </a:solidFill>
                <a:latin typeface="Open Sans"/>
              </a:rPr>
              <a:t>First I analyzed Survey data Inflight Satisfaction Score file, and tried to find some correlation of Score with other attributes.</a:t>
            </a:r>
          </a:p>
          <a:p>
            <a:pPr algn="l">
              <a:lnSpc>
                <a:spcPts val="2879"/>
              </a:lnSpc>
            </a:pPr>
            <a:r>
              <a:rPr lang="en-US" sz="2400" spc="-95">
                <a:solidFill>
                  <a:srgbClr val="404040"/>
                </a:solidFill>
                <a:latin typeface="Open Sans"/>
              </a:rPr>
              <a:t>for example</a:t>
            </a:r>
            <a:r>
              <a:rPr lang="en-US" sz="2400" spc="-95">
                <a:solidFill>
                  <a:srgbClr val="404040"/>
                </a:solidFill>
                <a:latin typeface="Open Sans Bold"/>
              </a:rPr>
              <a:t> Haul type</a:t>
            </a:r>
            <a:r>
              <a:rPr lang="en-US" sz="2400" spc="-95">
                <a:solidFill>
                  <a:srgbClr val="404040"/>
                </a:solidFill>
                <a:latin typeface="Open Sans"/>
              </a:rPr>
              <a:t>, </a:t>
            </a:r>
            <a:r>
              <a:rPr lang="en-US" sz="2400" spc="-95">
                <a:solidFill>
                  <a:srgbClr val="404040"/>
                </a:solidFill>
                <a:latin typeface="Open Sans Bold"/>
              </a:rPr>
              <a:t>Cabin Code</a:t>
            </a:r>
            <a:r>
              <a:rPr lang="en-US" sz="2400" spc="-95">
                <a:solidFill>
                  <a:srgbClr val="404040"/>
                </a:solidFill>
                <a:latin typeface="Open Sans"/>
              </a:rPr>
              <a:t>, </a:t>
            </a:r>
            <a:r>
              <a:rPr lang="en-US" sz="2400" spc="-95">
                <a:solidFill>
                  <a:srgbClr val="404040"/>
                </a:solidFill>
                <a:latin typeface="Open Sans Bold"/>
              </a:rPr>
              <a:t>Response Group</a:t>
            </a:r>
            <a:r>
              <a:rPr lang="en-US" sz="2400" spc="-95">
                <a:solidFill>
                  <a:srgbClr val="404040"/>
                </a:solidFill>
                <a:latin typeface="Open Sans"/>
              </a:rPr>
              <a:t> and </a:t>
            </a:r>
            <a:r>
              <a:rPr lang="en-US" sz="2400" spc="-95">
                <a:solidFill>
                  <a:srgbClr val="404040"/>
                </a:solidFill>
                <a:latin typeface="Open Sans Bold"/>
              </a:rPr>
              <a:t>Hub-Spoke</a:t>
            </a:r>
            <a:r>
              <a:rPr lang="en-US" sz="2400" spc="-95">
                <a:solidFill>
                  <a:srgbClr val="404040"/>
                </a:solidFill>
                <a:latin typeface="Open Sans"/>
              </a:rPr>
              <a:t> but no clear correlation was established, even if there was some, the extent for negligible.</a:t>
            </a:r>
          </a:p>
        </p:txBody>
      </p:sp>
      <p:sp>
        <p:nvSpPr>
          <p:cNvPr name="TextBox 10" id="10"/>
          <p:cNvSpPr txBox="true"/>
          <p:nvPr/>
        </p:nvSpPr>
        <p:spPr>
          <a:xfrm rot="0">
            <a:off x="7741492" y="4553440"/>
            <a:ext cx="10072897" cy="2524125"/>
          </a:xfrm>
          <a:prstGeom prst="rect">
            <a:avLst/>
          </a:prstGeom>
        </p:spPr>
        <p:txBody>
          <a:bodyPr anchor="t" rtlCol="false" tIns="0" lIns="0" bIns="0" rIns="0">
            <a:spAutoFit/>
          </a:bodyPr>
          <a:lstStyle/>
          <a:p>
            <a:pPr>
              <a:lnSpc>
                <a:spcPts val="2879"/>
              </a:lnSpc>
            </a:pPr>
            <a:r>
              <a:rPr lang="en-US" sz="2400" spc="-93">
                <a:solidFill>
                  <a:srgbClr val="404040"/>
                </a:solidFill>
                <a:latin typeface="Open Sans"/>
              </a:rPr>
              <a:t>Then analyzed the customer review database in which there was no score but customer feedbacks.</a:t>
            </a:r>
          </a:p>
          <a:p>
            <a:pPr>
              <a:lnSpc>
                <a:spcPts val="2879"/>
              </a:lnSpc>
            </a:pPr>
            <a:r>
              <a:rPr lang="en-US" sz="2400" spc="-93">
                <a:solidFill>
                  <a:srgbClr val="404040"/>
                </a:solidFill>
                <a:latin typeface="Open Sans"/>
              </a:rPr>
              <a:t>I performed </a:t>
            </a:r>
            <a:r>
              <a:rPr lang="en-US" sz="2400" spc="-93">
                <a:solidFill>
                  <a:srgbClr val="404040"/>
                </a:solidFill>
                <a:latin typeface="Open Sans Bold"/>
              </a:rPr>
              <a:t>Neural Network Processing</a:t>
            </a:r>
            <a:r>
              <a:rPr lang="en-US" sz="2400" spc="-93">
                <a:solidFill>
                  <a:srgbClr val="404040"/>
                </a:solidFill>
                <a:latin typeface="Open Sans"/>
              </a:rPr>
              <a:t> (NLP) to club the positive and negative feedbacks together.</a:t>
            </a:r>
          </a:p>
          <a:p>
            <a:pPr algn="l">
              <a:lnSpc>
                <a:spcPts val="2879"/>
              </a:lnSpc>
            </a:pPr>
            <a:r>
              <a:rPr lang="en-US" sz="2400" spc="-95">
                <a:solidFill>
                  <a:srgbClr val="404040"/>
                </a:solidFill>
                <a:latin typeface="Open Sans Bold"/>
              </a:rPr>
              <a:t>WordClouds</a:t>
            </a:r>
            <a:r>
              <a:rPr lang="en-US" sz="2400" spc="-95">
                <a:solidFill>
                  <a:srgbClr val="404040"/>
                </a:solidFill>
                <a:latin typeface="Open Sans"/>
              </a:rPr>
              <a:t> were made to get the words occuring frequently in</a:t>
            </a:r>
            <a:r>
              <a:rPr lang="en-US" sz="2400" spc="-95">
                <a:solidFill>
                  <a:srgbClr val="404040"/>
                </a:solidFill>
                <a:latin typeface="Open Sans Bold"/>
              </a:rPr>
              <a:t> negative comments</a:t>
            </a:r>
            <a:r>
              <a:rPr lang="en-US" sz="2400" spc="-95">
                <a:solidFill>
                  <a:srgbClr val="404040"/>
                </a:solidFill>
                <a:latin typeface="Open Sans"/>
              </a:rPr>
              <a:t> so that a better understanding can be made and a </a:t>
            </a:r>
            <a:r>
              <a:rPr lang="en-US" sz="2400" spc="-95">
                <a:solidFill>
                  <a:srgbClr val="404040"/>
                </a:solidFill>
                <a:latin typeface="Open Sans Bold"/>
              </a:rPr>
              <a:t>hypothesis</a:t>
            </a:r>
            <a:r>
              <a:rPr lang="en-US" sz="2400" spc="-95">
                <a:solidFill>
                  <a:srgbClr val="404040"/>
                </a:solidFill>
                <a:latin typeface="Open Sans"/>
              </a:rPr>
              <a:t> can be established</a:t>
            </a:r>
          </a:p>
        </p:txBody>
      </p:sp>
      <p:sp>
        <p:nvSpPr>
          <p:cNvPr name="TextBox 11" id="11"/>
          <p:cNvSpPr txBox="true"/>
          <p:nvPr/>
        </p:nvSpPr>
        <p:spPr>
          <a:xfrm rot="0">
            <a:off x="418628" y="8543925"/>
            <a:ext cx="12577679" cy="714375"/>
          </a:xfrm>
          <a:prstGeom prst="rect">
            <a:avLst/>
          </a:prstGeom>
        </p:spPr>
        <p:txBody>
          <a:bodyPr anchor="t" rtlCol="false" tIns="0" lIns="0" bIns="0" rIns="0">
            <a:spAutoFit/>
          </a:bodyPr>
          <a:lstStyle/>
          <a:p>
            <a:pPr algn="l">
              <a:lnSpc>
                <a:spcPts val="2879"/>
              </a:lnSpc>
            </a:pPr>
            <a:r>
              <a:rPr lang="en-US" sz="2400" spc="-95">
                <a:solidFill>
                  <a:srgbClr val="404040"/>
                </a:solidFill>
                <a:latin typeface="Open Sans"/>
              </a:rPr>
              <a:t>Third and the last approach was to </a:t>
            </a:r>
            <a:r>
              <a:rPr lang="en-US" sz="2400" spc="-95">
                <a:solidFill>
                  <a:srgbClr val="404040"/>
                </a:solidFill>
                <a:latin typeface="Open Sans Bold"/>
              </a:rPr>
              <a:t>club different database</a:t>
            </a:r>
            <a:r>
              <a:rPr lang="en-US" sz="2400" spc="-95">
                <a:solidFill>
                  <a:srgbClr val="404040"/>
                </a:solidFill>
                <a:latin typeface="Open Sans"/>
              </a:rPr>
              <a:t> using the </a:t>
            </a:r>
            <a:r>
              <a:rPr lang="en-US" sz="2400" spc="-95">
                <a:solidFill>
                  <a:srgbClr val="404040"/>
                </a:solidFill>
                <a:latin typeface="Open Sans Bold"/>
              </a:rPr>
              <a:t>primary keys</a:t>
            </a:r>
            <a:r>
              <a:rPr lang="en-US" sz="2400" spc="-95">
                <a:solidFill>
                  <a:srgbClr val="404040"/>
                </a:solidFill>
                <a:latin typeface="Open Sans"/>
              </a:rPr>
              <a:t> to get the insights of possible correlated attributes split in different databases.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11949917" y="218334"/>
            <a:ext cx="4225061" cy="3337505"/>
          </a:xfrm>
          <a:custGeom>
            <a:avLst/>
            <a:gdLst/>
            <a:ahLst/>
            <a:cxnLst/>
            <a:rect r="r" b="b" t="t" l="l"/>
            <a:pathLst>
              <a:path h="3337505" w="4225061">
                <a:moveTo>
                  <a:pt x="0" y="0"/>
                </a:moveTo>
                <a:lnTo>
                  <a:pt x="4225061" y="0"/>
                </a:lnTo>
                <a:lnTo>
                  <a:pt x="4225061" y="3337505"/>
                </a:lnTo>
                <a:lnTo>
                  <a:pt x="0" y="3337505"/>
                </a:lnTo>
                <a:lnTo>
                  <a:pt x="0" y="0"/>
                </a:lnTo>
                <a:close/>
              </a:path>
            </a:pathLst>
          </a:custGeom>
          <a:blipFill>
            <a:blip r:embed="rId3"/>
            <a:stretch>
              <a:fillRect l="0" t="0" r="0" b="0"/>
            </a:stretch>
          </a:blipFill>
        </p:spPr>
      </p:sp>
      <p:sp>
        <p:nvSpPr>
          <p:cNvPr name="Freeform 4" id="4"/>
          <p:cNvSpPr/>
          <p:nvPr/>
        </p:nvSpPr>
        <p:spPr>
          <a:xfrm flipH="false" flipV="false" rot="0">
            <a:off x="194044" y="3745209"/>
            <a:ext cx="5115812" cy="3774179"/>
          </a:xfrm>
          <a:custGeom>
            <a:avLst/>
            <a:gdLst/>
            <a:ahLst/>
            <a:cxnLst/>
            <a:rect r="r" b="b" t="t" l="l"/>
            <a:pathLst>
              <a:path h="3774179" w="5115812">
                <a:moveTo>
                  <a:pt x="0" y="0"/>
                </a:moveTo>
                <a:lnTo>
                  <a:pt x="5115813" y="0"/>
                </a:lnTo>
                <a:lnTo>
                  <a:pt x="5115813" y="3774179"/>
                </a:lnTo>
                <a:lnTo>
                  <a:pt x="0" y="3774179"/>
                </a:lnTo>
                <a:lnTo>
                  <a:pt x="0" y="0"/>
                </a:lnTo>
                <a:close/>
              </a:path>
            </a:pathLst>
          </a:custGeom>
          <a:blipFill>
            <a:blip r:embed="rId4"/>
            <a:stretch>
              <a:fillRect l="0" t="0" r="-95581" b="0"/>
            </a:stretch>
          </a:blipFill>
        </p:spPr>
      </p:sp>
      <p:sp>
        <p:nvSpPr>
          <p:cNvPr name="Freeform 5" id="5"/>
          <p:cNvSpPr/>
          <p:nvPr/>
        </p:nvSpPr>
        <p:spPr>
          <a:xfrm flipH="false" flipV="false" rot="0">
            <a:off x="1840361" y="28963"/>
            <a:ext cx="9852005" cy="3716246"/>
          </a:xfrm>
          <a:custGeom>
            <a:avLst/>
            <a:gdLst/>
            <a:ahLst/>
            <a:cxnLst/>
            <a:rect r="r" b="b" t="t" l="l"/>
            <a:pathLst>
              <a:path h="3716246" w="9852005">
                <a:moveTo>
                  <a:pt x="0" y="0"/>
                </a:moveTo>
                <a:lnTo>
                  <a:pt x="9852005" y="0"/>
                </a:lnTo>
                <a:lnTo>
                  <a:pt x="9852005" y="3716246"/>
                </a:lnTo>
                <a:lnTo>
                  <a:pt x="0" y="3716246"/>
                </a:lnTo>
                <a:lnTo>
                  <a:pt x="0" y="0"/>
                </a:lnTo>
                <a:close/>
              </a:path>
            </a:pathLst>
          </a:custGeom>
          <a:blipFill>
            <a:blip r:embed="rId5"/>
            <a:stretch>
              <a:fillRect l="0" t="0" r="0" b="0"/>
            </a:stretch>
          </a:blipFill>
        </p:spPr>
      </p:sp>
      <p:sp>
        <p:nvSpPr>
          <p:cNvPr name="Freeform 6" id="6"/>
          <p:cNvSpPr/>
          <p:nvPr/>
        </p:nvSpPr>
        <p:spPr>
          <a:xfrm flipH="false" flipV="false" rot="0">
            <a:off x="5309857" y="6774224"/>
            <a:ext cx="4655947" cy="3462483"/>
          </a:xfrm>
          <a:custGeom>
            <a:avLst/>
            <a:gdLst/>
            <a:ahLst/>
            <a:cxnLst/>
            <a:rect r="r" b="b" t="t" l="l"/>
            <a:pathLst>
              <a:path h="3462483" w="4655947">
                <a:moveTo>
                  <a:pt x="0" y="0"/>
                </a:moveTo>
                <a:lnTo>
                  <a:pt x="4655947" y="0"/>
                </a:lnTo>
                <a:lnTo>
                  <a:pt x="4655947" y="3462484"/>
                </a:lnTo>
                <a:lnTo>
                  <a:pt x="0" y="3462484"/>
                </a:lnTo>
                <a:lnTo>
                  <a:pt x="0" y="0"/>
                </a:lnTo>
                <a:close/>
              </a:path>
            </a:pathLst>
          </a:custGeom>
          <a:blipFill>
            <a:blip r:embed="rId6"/>
            <a:stretch>
              <a:fillRect l="0" t="-3032" r="0" b="-1446"/>
            </a:stretch>
          </a:blipFill>
        </p:spPr>
      </p:sp>
      <p:sp>
        <p:nvSpPr>
          <p:cNvPr name="Freeform 7" id="7"/>
          <p:cNvSpPr/>
          <p:nvPr/>
        </p:nvSpPr>
        <p:spPr>
          <a:xfrm flipH="false" flipV="false" rot="0">
            <a:off x="13660852" y="3555839"/>
            <a:ext cx="4226130" cy="3268745"/>
          </a:xfrm>
          <a:custGeom>
            <a:avLst/>
            <a:gdLst/>
            <a:ahLst/>
            <a:cxnLst/>
            <a:rect r="r" b="b" t="t" l="l"/>
            <a:pathLst>
              <a:path h="3268745" w="4226130">
                <a:moveTo>
                  <a:pt x="0" y="0"/>
                </a:moveTo>
                <a:lnTo>
                  <a:pt x="4226130" y="0"/>
                </a:lnTo>
                <a:lnTo>
                  <a:pt x="4226130" y="3268745"/>
                </a:lnTo>
                <a:lnTo>
                  <a:pt x="0" y="3268745"/>
                </a:lnTo>
                <a:lnTo>
                  <a:pt x="0" y="0"/>
                </a:lnTo>
                <a:close/>
              </a:path>
            </a:pathLst>
          </a:custGeom>
          <a:blipFill>
            <a:blip r:embed="rId7"/>
            <a:stretch>
              <a:fillRect l="-4133" t="0" r="0" b="0"/>
            </a:stretch>
          </a:blipFill>
        </p:spPr>
      </p:sp>
      <p:grpSp>
        <p:nvGrpSpPr>
          <p:cNvPr name="Group 8" id="8"/>
          <p:cNvGrpSpPr/>
          <p:nvPr/>
        </p:nvGrpSpPr>
        <p:grpSpPr>
          <a:xfrm rot="0">
            <a:off x="7274064" y="3985142"/>
            <a:ext cx="4958781" cy="2549150"/>
            <a:chOff x="0" y="0"/>
            <a:chExt cx="6611707" cy="3398867"/>
          </a:xfrm>
        </p:grpSpPr>
        <p:sp>
          <p:nvSpPr>
            <p:cNvPr name="TextBox 9" id="9"/>
            <p:cNvSpPr txBox="true"/>
            <p:nvPr/>
          </p:nvSpPr>
          <p:spPr>
            <a:xfrm rot="0">
              <a:off x="5148011" y="2290004"/>
              <a:ext cx="1463696" cy="685573"/>
            </a:xfrm>
            <a:prstGeom prst="rect">
              <a:avLst/>
            </a:prstGeom>
          </p:spPr>
          <p:txBody>
            <a:bodyPr anchor="t" rtlCol="false" tIns="0" lIns="0" bIns="0" rIns="0">
              <a:spAutoFit/>
            </a:bodyPr>
            <a:lstStyle/>
            <a:p>
              <a:pPr algn="ctr">
                <a:lnSpc>
                  <a:spcPts val="2112"/>
                </a:lnSpc>
              </a:pPr>
              <a:r>
                <a:rPr lang="en-US" sz="1508">
                  <a:solidFill>
                    <a:srgbClr val="FFC30F"/>
                  </a:solidFill>
                  <a:latin typeface="Canva Sans Bold"/>
                </a:rPr>
                <a:t>Dissatisfied</a:t>
              </a:r>
            </a:p>
            <a:p>
              <a:pPr algn="ctr">
                <a:lnSpc>
                  <a:spcPts val="2112"/>
                </a:lnSpc>
              </a:pPr>
              <a:r>
                <a:rPr lang="en-US" sz="1508">
                  <a:solidFill>
                    <a:srgbClr val="FFC30F"/>
                  </a:solidFill>
                  <a:latin typeface="Canva Sans Bold"/>
                </a:rPr>
                <a:t>63.9%</a:t>
              </a:r>
            </a:p>
          </p:txBody>
        </p:sp>
        <p:sp>
          <p:nvSpPr>
            <p:cNvPr name="TextBox 10" id="10"/>
            <p:cNvSpPr txBox="true"/>
            <p:nvPr/>
          </p:nvSpPr>
          <p:spPr>
            <a:xfrm rot="0">
              <a:off x="0" y="394715"/>
              <a:ext cx="1097551" cy="685573"/>
            </a:xfrm>
            <a:prstGeom prst="rect">
              <a:avLst/>
            </a:prstGeom>
          </p:spPr>
          <p:txBody>
            <a:bodyPr anchor="t" rtlCol="false" tIns="0" lIns="0" bIns="0" rIns="0">
              <a:spAutoFit/>
            </a:bodyPr>
            <a:lstStyle/>
            <a:p>
              <a:pPr algn="ctr">
                <a:lnSpc>
                  <a:spcPts val="2112"/>
                </a:lnSpc>
              </a:pPr>
              <a:r>
                <a:rPr lang="en-US" sz="1508">
                  <a:solidFill>
                    <a:srgbClr val="FFC30F"/>
                  </a:solidFill>
                  <a:latin typeface="Canva Sans Bold"/>
                </a:rPr>
                <a:t>Satisfied</a:t>
              </a:r>
            </a:p>
            <a:p>
              <a:pPr algn="ctr">
                <a:lnSpc>
                  <a:spcPts val="2112"/>
                </a:lnSpc>
              </a:pPr>
              <a:r>
                <a:rPr lang="en-US" sz="1508">
                  <a:solidFill>
                    <a:srgbClr val="FFC30F"/>
                  </a:solidFill>
                  <a:latin typeface="Canva Sans Bold"/>
                </a:rPr>
                <a:t>36.1%</a:t>
              </a:r>
            </a:p>
          </p:txBody>
        </p:sp>
        <p:grpSp>
          <p:nvGrpSpPr>
            <p:cNvPr name="Group 11" id="11"/>
            <p:cNvGrpSpPr>
              <a:grpSpLocks noChangeAspect="true"/>
            </p:cNvGrpSpPr>
            <p:nvPr/>
          </p:nvGrpSpPr>
          <p:grpSpPr>
            <a:xfrm rot="0">
              <a:off x="1423347" y="0"/>
              <a:ext cx="3398867" cy="3398867"/>
              <a:chOff x="0" y="0"/>
              <a:chExt cx="2540000" cy="2540000"/>
            </a:xfrm>
          </p:grpSpPr>
          <p:sp>
            <p:nvSpPr>
              <p:cNvPr name="Freeform 12" id="12"/>
              <p:cNvSpPr/>
              <p:nvPr/>
            </p:nvSpPr>
            <p:spPr>
              <a:xfrm flipH="false" flipV="false" rot="0">
                <a:off x="255514" y="0"/>
                <a:ext cx="2382647" cy="2673228"/>
              </a:xfrm>
              <a:custGeom>
                <a:avLst/>
                <a:gdLst/>
                <a:ahLst/>
                <a:cxnLst/>
                <a:rect r="r" b="b" t="t" l="l"/>
                <a:pathLst>
                  <a:path h="2673228" w="2382647">
                    <a:moveTo>
                      <a:pt x="1014486" y="0"/>
                    </a:moveTo>
                    <a:lnTo>
                      <a:pt x="1014486" y="0"/>
                    </a:lnTo>
                    <a:cubicBezTo>
                      <a:pt x="1611402" y="0"/>
                      <a:pt x="2127757" y="415696"/>
                      <a:pt x="2255202" y="998848"/>
                    </a:cubicBezTo>
                    <a:cubicBezTo>
                      <a:pt x="2382647" y="1582000"/>
                      <a:pt x="2086781" y="2175202"/>
                      <a:pt x="1544286" y="2424215"/>
                    </a:cubicBezTo>
                    <a:cubicBezTo>
                      <a:pt x="1001790" y="2673228"/>
                      <a:pt x="359097" y="2510836"/>
                      <a:pt x="0" y="2034015"/>
                    </a:cubicBezTo>
                    <a:lnTo>
                      <a:pt x="1014486" y="1270000"/>
                    </a:lnTo>
                    <a:close/>
                  </a:path>
                </a:pathLst>
              </a:custGeom>
              <a:solidFill>
                <a:srgbClr val="CC6E6C"/>
              </a:solidFill>
            </p:spPr>
          </p:sp>
          <p:sp>
            <p:nvSpPr>
              <p:cNvPr name="Freeform 13" id="13"/>
              <p:cNvSpPr/>
              <p:nvPr/>
            </p:nvSpPr>
            <p:spPr>
              <a:xfrm flipH="false" flipV="false" rot="0">
                <a:off x="-89217" y="0"/>
                <a:ext cx="1359217" cy="2083763"/>
              </a:xfrm>
              <a:custGeom>
                <a:avLst/>
                <a:gdLst/>
                <a:ahLst/>
                <a:cxnLst/>
                <a:rect r="r" b="b" t="t" l="l"/>
                <a:pathLst>
                  <a:path h="2083763" w="1359217">
                    <a:moveTo>
                      <a:pt x="384184" y="2083763"/>
                    </a:moveTo>
                    <a:cubicBezTo>
                      <a:pt x="68334" y="1705319"/>
                      <a:pt x="0" y="1178292"/>
                      <a:pt x="208890" y="731810"/>
                    </a:cubicBezTo>
                    <a:cubicBezTo>
                      <a:pt x="417781" y="285328"/>
                      <a:pt x="866159" y="49"/>
                      <a:pt x="1359090" y="0"/>
                    </a:cubicBezTo>
                    <a:lnTo>
                      <a:pt x="1359217" y="1270000"/>
                    </a:lnTo>
                    <a:close/>
                  </a:path>
                </a:pathLst>
              </a:custGeom>
              <a:solidFill>
                <a:srgbClr val="DA957C"/>
              </a:solidFill>
            </p:spPr>
          </p:sp>
        </p:grpSp>
      </p:grpSp>
      <p:sp>
        <p:nvSpPr>
          <p:cNvPr name="Freeform 14" id="14"/>
          <p:cNvSpPr/>
          <p:nvPr/>
        </p:nvSpPr>
        <p:spPr>
          <a:xfrm flipH="false" flipV="false" rot="0">
            <a:off x="10520578" y="6920922"/>
            <a:ext cx="4226715" cy="3315785"/>
          </a:xfrm>
          <a:custGeom>
            <a:avLst/>
            <a:gdLst/>
            <a:ahLst/>
            <a:cxnLst/>
            <a:rect r="r" b="b" t="t" l="l"/>
            <a:pathLst>
              <a:path h="3315785" w="4226715">
                <a:moveTo>
                  <a:pt x="0" y="0"/>
                </a:moveTo>
                <a:lnTo>
                  <a:pt x="4226715" y="0"/>
                </a:lnTo>
                <a:lnTo>
                  <a:pt x="4226715" y="3315786"/>
                </a:lnTo>
                <a:lnTo>
                  <a:pt x="0" y="3315786"/>
                </a:lnTo>
                <a:lnTo>
                  <a:pt x="0" y="0"/>
                </a:lnTo>
                <a:close/>
              </a:path>
            </a:pathLst>
          </a:custGeom>
          <a:blipFill>
            <a:blip r:embed="rId8"/>
            <a:stretch>
              <a:fillRect l="0" t="0" r="0" b="0"/>
            </a:stretch>
          </a:blipFill>
        </p:spPr>
      </p:sp>
      <p:sp>
        <p:nvSpPr>
          <p:cNvPr name="TextBox 15" id="15"/>
          <p:cNvSpPr txBox="true"/>
          <p:nvPr/>
        </p:nvSpPr>
        <p:spPr>
          <a:xfrm rot="0">
            <a:off x="689526" y="8679650"/>
            <a:ext cx="4412498" cy="904628"/>
          </a:xfrm>
          <a:prstGeom prst="rect">
            <a:avLst/>
          </a:prstGeom>
        </p:spPr>
        <p:txBody>
          <a:bodyPr anchor="t" rtlCol="false" tIns="0" lIns="0" bIns="0" rIns="0">
            <a:spAutoFit/>
          </a:bodyPr>
          <a:lstStyle/>
          <a:p>
            <a:pPr algn="ctr">
              <a:lnSpc>
                <a:spcPts val="6708"/>
              </a:lnSpc>
            </a:pPr>
            <a:r>
              <a:rPr lang="en-US" sz="6776">
                <a:solidFill>
                  <a:srgbClr val="FFFFFF"/>
                </a:solidFill>
                <a:latin typeface="League Spartan"/>
              </a:rPr>
              <a:t>INSIGHTS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0557" y="-157813"/>
            <a:ext cx="18849113" cy="10602626"/>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path>
              </a:pathLst>
            </a:custGeom>
            <a:solidFill>
              <a:srgbClr val="D5CDF6">
                <a:alpha val="43922"/>
              </a:srgbClr>
            </a:solidFill>
          </p:spPr>
        </p:sp>
      </p:grpSp>
      <p:sp>
        <p:nvSpPr>
          <p:cNvPr name="Freeform 4" id="4"/>
          <p:cNvSpPr/>
          <p:nvPr/>
        </p:nvSpPr>
        <p:spPr>
          <a:xfrm flipH="false" flipV="false" rot="3525861">
            <a:off x="7718158" y="-5268350"/>
            <a:ext cx="17469339" cy="17469339"/>
          </a:xfrm>
          <a:custGeom>
            <a:avLst/>
            <a:gdLst/>
            <a:ahLst/>
            <a:cxnLst/>
            <a:rect r="r" b="b" t="t" l="l"/>
            <a:pathLst>
              <a:path h="17469339" w="17469339">
                <a:moveTo>
                  <a:pt x="0" y="0"/>
                </a:moveTo>
                <a:lnTo>
                  <a:pt x="17469339" y="0"/>
                </a:lnTo>
                <a:lnTo>
                  <a:pt x="17469339" y="17469339"/>
                </a:lnTo>
                <a:lnTo>
                  <a:pt x="0" y="1746933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209023">
            <a:off x="-7705969" y="-2105959"/>
            <a:ext cx="17469339" cy="17469339"/>
          </a:xfrm>
          <a:custGeom>
            <a:avLst/>
            <a:gdLst/>
            <a:ahLst/>
            <a:cxnLst/>
            <a:rect r="r" b="b" t="t" l="l"/>
            <a:pathLst>
              <a:path h="17469339" w="17469339">
                <a:moveTo>
                  <a:pt x="0" y="0"/>
                </a:moveTo>
                <a:lnTo>
                  <a:pt x="17469338" y="0"/>
                </a:lnTo>
                <a:lnTo>
                  <a:pt x="17469338" y="17469338"/>
                </a:lnTo>
                <a:lnTo>
                  <a:pt x="0" y="17469338"/>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rot="5381616">
            <a:off x="4588657" y="7514560"/>
            <a:ext cx="1781200" cy="0"/>
          </a:xfrm>
          <a:prstGeom prst="line">
            <a:avLst/>
          </a:prstGeom>
          <a:ln cap="rnd" w="9525">
            <a:solidFill>
              <a:srgbClr val="FFFFFF"/>
            </a:solidFill>
            <a:prstDash val="solid"/>
            <a:headEnd type="none" len="sm" w="sm"/>
            <a:tailEnd type="none" len="sm" w="sm"/>
          </a:ln>
        </p:spPr>
      </p:sp>
      <p:sp>
        <p:nvSpPr>
          <p:cNvPr name="Freeform 8" id="8"/>
          <p:cNvSpPr/>
          <p:nvPr/>
        </p:nvSpPr>
        <p:spPr>
          <a:xfrm flipH="false" flipV="false" rot="0">
            <a:off x="3764006" y="6732518"/>
            <a:ext cx="690873" cy="744303"/>
          </a:xfrm>
          <a:custGeom>
            <a:avLst/>
            <a:gdLst/>
            <a:ahLst/>
            <a:cxnLst/>
            <a:rect r="r" b="b" t="t" l="l"/>
            <a:pathLst>
              <a:path h="744303" w="690873">
                <a:moveTo>
                  <a:pt x="0" y="0"/>
                </a:moveTo>
                <a:lnTo>
                  <a:pt x="690872" y="0"/>
                </a:lnTo>
                <a:lnTo>
                  <a:pt x="690872" y="744302"/>
                </a:lnTo>
                <a:lnTo>
                  <a:pt x="0" y="7443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258794" y="6761720"/>
            <a:ext cx="659805" cy="685899"/>
          </a:xfrm>
          <a:custGeom>
            <a:avLst/>
            <a:gdLst/>
            <a:ahLst/>
            <a:cxnLst/>
            <a:rect r="r" b="b" t="t" l="l"/>
            <a:pathLst>
              <a:path h="685899" w="659805">
                <a:moveTo>
                  <a:pt x="0" y="0"/>
                </a:moveTo>
                <a:lnTo>
                  <a:pt x="659804" y="0"/>
                </a:lnTo>
                <a:lnTo>
                  <a:pt x="659804" y="685898"/>
                </a:lnTo>
                <a:lnTo>
                  <a:pt x="0" y="685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444764" y="6789987"/>
            <a:ext cx="808614" cy="629364"/>
          </a:xfrm>
          <a:custGeom>
            <a:avLst/>
            <a:gdLst/>
            <a:ahLst/>
            <a:cxnLst/>
            <a:rect r="r" b="b" t="t" l="l"/>
            <a:pathLst>
              <a:path h="629364" w="808614">
                <a:moveTo>
                  <a:pt x="0" y="0"/>
                </a:moveTo>
                <a:lnTo>
                  <a:pt x="808614" y="0"/>
                </a:lnTo>
                <a:lnTo>
                  <a:pt x="808614" y="629364"/>
                </a:lnTo>
                <a:lnTo>
                  <a:pt x="0" y="6293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72461" y="3466319"/>
            <a:ext cx="5964834" cy="6324781"/>
          </a:xfrm>
          <a:custGeom>
            <a:avLst/>
            <a:gdLst/>
            <a:ahLst/>
            <a:cxnLst/>
            <a:rect r="r" b="b" t="t" l="l"/>
            <a:pathLst>
              <a:path h="6324781" w="5964834">
                <a:moveTo>
                  <a:pt x="0" y="0"/>
                </a:moveTo>
                <a:lnTo>
                  <a:pt x="5964835" y="0"/>
                </a:lnTo>
                <a:lnTo>
                  <a:pt x="5964835" y="6324782"/>
                </a:lnTo>
                <a:lnTo>
                  <a:pt x="0" y="6324782"/>
                </a:lnTo>
                <a:lnTo>
                  <a:pt x="0" y="0"/>
                </a:lnTo>
                <a:close/>
              </a:path>
            </a:pathLst>
          </a:custGeom>
          <a:blipFill>
            <a:blip r:embed="rId14"/>
            <a:stretch>
              <a:fillRect l="0" t="0" r="0" b="0"/>
            </a:stretch>
          </a:blipFill>
        </p:spPr>
      </p:sp>
      <p:sp>
        <p:nvSpPr>
          <p:cNvPr name="Freeform 12" id="12"/>
          <p:cNvSpPr/>
          <p:nvPr/>
        </p:nvSpPr>
        <p:spPr>
          <a:xfrm flipH="false" flipV="false" rot="-5400000">
            <a:off x="11004448" y="3466319"/>
            <a:ext cx="6324781" cy="6324781"/>
          </a:xfrm>
          <a:custGeom>
            <a:avLst/>
            <a:gdLst/>
            <a:ahLst/>
            <a:cxnLst/>
            <a:rect r="r" b="b" t="t" l="l"/>
            <a:pathLst>
              <a:path h="6324781" w="6324781">
                <a:moveTo>
                  <a:pt x="0" y="0"/>
                </a:moveTo>
                <a:lnTo>
                  <a:pt x="6324782" y="0"/>
                </a:lnTo>
                <a:lnTo>
                  <a:pt x="6324782" y="6324782"/>
                </a:lnTo>
                <a:lnTo>
                  <a:pt x="0" y="6324782"/>
                </a:lnTo>
                <a:lnTo>
                  <a:pt x="0" y="0"/>
                </a:lnTo>
                <a:close/>
              </a:path>
            </a:pathLst>
          </a:custGeom>
          <a:blipFill>
            <a:blip r:embed="rId15"/>
            <a:stretch>
              <a:fillRect l="0" t="0" r="0" b="0"/>
            </a:stretch>
          </a:blipFill>
        </p:spPr>
      </p:sp>
      <p:grpSp>
        <p:nvGrpSpPr>
          <p:cNvPr name="Group 13" id="13"/>
          <p:cNvGrpSpPr/>
          <p:nvPr/>
        </p:nvGrpSpPr>
        <p:grpSpPr>
          <a:xfrm rot="5400000">
            <a:off x="9113493" y="-1777338"/>
            <a:ext cx="61013" cy="6492240"/>
            <a:chOff x="0" y="0"/>
            <a:chExt cx="42049" cy="4474302"/>
          </a:xfrm>
        </p:grpSpPr>
        <p:sp>
          <p:nvSpPr>
            <p:cNvPr name="Freeform 14" id="14"/>
            <p:cNvSpPr/>
            <p:nvPr/>
          </p:nvSpPr>
          <p:spPr>
            <a:xfrm flipH="false" flipV="false" rot="0">
              <a:off x="0" y="0"/>
              <a:ext cx="42049" cy="4474337"/>
            </a:xfrm>
            <a:custGeom>
              <a:avLst/>
              <a:gdLst/>
              <a:ahLst/>
              <a:cxnLst/>
              <a:rect r="r" b="b" t="t" l="l"/>
              <a:pathLst>
                <a:path h="4474337" w="42049">
                  <a:moveTo>
                    <a:pt x="0" y="0"/>
                  </a:moveTo>
                  <a:lnTo>
                    <a:pt x="42049" y="0"/>
                  </a:lnTo>
                  <a:lnTo>
                    <a:pt x="42049" y="4474337"/>
                  </a:lnTo>
                  <a:lnTo>
                    <a:pt x="0" y="4474337"/>
                  </a:lnTo>
                  <a:lnTo>
                    <a:pt x="0" y="0"/>
                  </a:lnTo>
                </a:path>
              </a:pathLst>
            </a:custGeom>
            <a:solidFill>
              <a:srgbClr val="6B49FF"/>
            </a:solidFill>
          </p:spPr>
        </p:sp>
      </p:grpSp>
      <p:sp>
        <p:nvSpPr>
          <p:cNvPr name="Freeform 15" id="15"/>
          <p:cNvSpPr/>
          <p:nvPr/>
        </p:nvSpPr>
        <p:spPr>
          <a:xfrm flipH="false" flipV="false" rot="8986878">
            <a:off x="6849214" y="1762044"/>
            <a:ext cx="1323579" cy="578371"/>
          </a:xfrm>
          <a:custGeom>
            <a:avLst/>
            <a:gdLst/>
            <a:ahLst/>
            <a:cxnLst/>
            <a:rect r="r" b="b" t="t" l="l"/>
            <a:pathLst>
              <a:path h="578371" w="1323579">
                <a:moveTo>
                  <a:pt x="0" y="0"/>
                </a:moveTo>
                <a:lnTo>
                  <a:pt x="1323579" y="0"/>
                </a:lnTo>
                <a:lnTo>
                  <a:pt x="1323579" y="578370"/>
                </a:lnTo>
                <a:lnTo>
                  <a:pt x="0" y="5783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2900659" y="590550"/>
            <a:ext cx="9384422" cy="847725"/>
          </a:xfrm>
          <a:prstGeom prst="rect">
            <a:avLst/>
          </a:prstGeom>
        </p:spPr>
        <p:txBody>
          <a:bodyPr anchor="t" rtlCol="false" tIns="0" lIns="0" bIns="0" rIns="0">
            <a:spAutoFit/>
          </a:bodyPr>
          <a:lstStyle/>
          <a:p>
            <a:pPr algn="r">
              <a:lnSpc>
                <a:spcPts val="6480"/>
              </a:lnSpc>
            </a:pPr>
            <a:r>
              <a:rPr lang="en-US" sz="5400">
                <a:solidFill>
                  <a:srgbClr val="6B49FF"/>
                </a:solidFill>
                <a:latin typeface="Arimo"/>
              </a:rPr>
              <a:t>Customer Reviews  </a:t>
            </a:r>
          </a:p>
        </p:txBody>
      </p:sp>
      <p:sp>
        <p:nvSpPr>
          <p:cNvPr name="Freeform 17" id="17"/>
          <p:cNvSpPr/>
          <p:nvPr/>
        </p:nvSpPr>
        <p:spPr>
          <a:xfrm flipH="false" flipV="false" rot="1584661">
            <a:off x="10342659" y="1701420"/>
            <a:ext cx="1323579" cy="578371"/>
          </a:xfrm>
          <a:custGeom>
            <a:avLst/>
            <a:gdLst/>
            <a:ahLst/>
            <a:cxnLst/>
            <a:rect r="r" b="b" t="t" l="l"/>
            <a:pathLst>
              <a:path h="578371" w="1323579">
                <a:moveTo>
                  <a:pt x="0" y="0"/>
                </a:moveTo>
                <a:lnTo>
                  <a:pt x="1323579" y="0"/>
                </a:lnTo>
                <a:lnTo>
                  <a:pt x="1323579" y="578370"/>
                </a:lnTo>
                <a:lnTo>
                  <a:pt x="0" y="5783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2285080" y="1789743"/>
            <a:ext cx="555800" cy="555800"/>
          </a:xfrm>
          <a:custGeom>
            <a:avLst/>
            <a:gdLst/>
            <a:ahLst/>
            <a:cxnLst/>
            <a:rect r="r" b="b" t="t" l="l"/>
            <a:pathLst>
              <a:path h="555800" w="555800">
                <a:moveTo>
                  <a:pt x="0" y="0"/>
                </a:moveTo>
                <a:lnTo>
                  <a:pt x="555800" y="0"/>
                </a:lnTo>
                <a:lnTo>
                  <a:pt x="555800" y="555800"/>
                </a:lnTo>
                <a:lnTo>
                  <a:pt x="0" y="555800"/>
                </a:lnTo>
                <a:lnTo>
                  <a:pt x="0" y="0"/>
                </a:lnTo>
                <a:close/>
              </a:path>
            </a:pathLst>
          </a:custGeom>
          <a:blipFill>
            <a:blip r:embed="rId18">
              <a:extLst>
                <a:ext uri="{96DAC541-7B7A-43D3-8B79-37D633B846F1}">
                  <asvg:svgBlip xmlns:asvg="http://schemas.microsoft.com/office/drawing/2016/SVG/main" r:embed="rId19"/>
                </a:ext>
              </a:extLst>
            </a:blip>
            <a:stretch>
              <a:fillRect l="-266091" t="0" r="-266091" b="0"/>
            </a:stretch>
          </a:blipFill>
        </p:spPr>
      </p:sp>
      <p:sp>
        <p:nvSpPr>
          <p:cNvPr name="Freeform 19" id="19"/>
          <p:cNvSpPr/>
          <p:nvPr/>
        </p:nvSpPr>
        <p:spPr>
          <a:xfrm flipH="false" flipV="false" rot="0">
            <a:off x="3069391" y="1773329"/>
            <a:ext cx="3513678" cy="555800"/>
          </a:xfrm>
          <a:custGeom>
            <a:avLst/>
            <a:gdLst/>
            <a:ahLst/>
            <a:cxnLst/>
            <a:rect r="r" b="b" t="t" l="l"/>
            <a:pathLst>
              <a:path h="555800" w="3513678">
                <a:moveTo>
                  <a:pt x="0" y="0"/>
                </a:moveTo>
                <a:lnTo>
                  <a:pt x="3513677" y="0"/>
                </a:lnTo>
                <a:lnTo>
                  <a:pt x="3513677" y="555800"/>
                </a:lnTo>
                <a:lnTo>
                  <a:pt x="0" y="555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0" id="20"/>
          <p:cNvSpPr/>
          <p:nvPr/>
        </p:nvSpPr>
        <p:spPr>
          <a:xfrm flipH="false" flipV="false" rot="0">
            <a:off x="12889626" y="1773329"/>
            <a:ext cx="555800" cy="555800"/>
          </a:xfrm>
          <a:custGeom>
            <a:avLst/>
            <a:gdLst/>
            <a:ahLst/>
            <a:cxnLst/>
            <a:rect r="r" b="b" t="t" l="l"/>
            <a:pathLst>
              <a:path h="555800" w="555800">
                <a:moveTo>
                  <a:pt x="0" y="0"/>
                </a:moveTo>
                <a:lnTo>
                  <a:pt x="555800" y="0"/>
                </a:lnTo>
                <a:lnTo>
                  <a:pt x="555800" y="555800"/>
                </a:lnTo>
                <a:lnTo>
                  <a:pt x="0" y="555800"/>
                </a:lnTo>
                <a:lnTo>
                  <a:pt x="0" y="0"/>
                </a:lnTo>
                <a:close/>
              </a:path>
            </a:pathLst>
          </a:custGeom>
          <a:blipFill>
            <a:blip r:embed="rId18">
              <a:extLst>
                <a:ext uri="{96DAC541-7B7A-43D3-8B79-37D633B846F1}">
                  <asvg:svgBlip xmlns:asvg="http://schemas.microsoft.com/office/drawing/2016/SVG/main" r:embed="rId19"/>
                </a:ext>
              </a:extLst>
            </a:blip>
            <a:stretch>
              <a:fillRect l="-266091" t="0" r="-266091" b="0"/>
            </a:stretch>
          </a:blipFill>
        </p:spPr>
      </p:sp>
      <p:sp>
        <p:nvSpPr>
          <p:cNvPr name="TextBox 21" id="21"/>
          <p:cNvSpPr txBox="true"/>
          <p:nvPr/>
        </p:nvSpPr>
        <p:spPr>
          <a:xfrm rot="0">
            <a:off x="1836840" y="2574595"/>
            <a:ext cx="5978779" cy="365760"/>
          </a:xfrm>
          <a:prstGeom prst="rect">
            <a:avLst/>
          </a:prstGeom>
        </p:spPr>
        <p:txBody>
          <a:bodyPr anchor="t" rtlCol="false" tIns="0" lIns="0" bIns="0" rIns="0">
            <a:spAutoFit/>
          </a:bodyPr>
          <a:lstStyle/>
          <a:p>
            <a:pPr algn="ctr">
              <a:lnSpc>
                <a:spcPts val="2970"/>
              </a:lnSpc>
            </a:pPr>
            <a:r>
              <a:rPr lang="en-US" sz="2250" spc="409">
                <a:solidFill>
                  <a:srgbClr val="000000"/>
                </a:solidFill>
                <a:latin typeface="League Spartan"/>
              </a:rPr>
              <a:t>HIGHLY POSITIVE</a:t>
            </a:r>
          </a:p>
        </p:txBody>
      </p:sp>
      <p:sp>
        <p:nvSpPr>
          <p:cNvPr name="TextBox 22" id="22"/>
          <p:cNvSpPr txBox="true"/>
          <p:nvPr/>
        </p:nvSpPr>
        <p:spPr>
          <a:xfrm rot="0">
            <a:off x="10178137" y="2607423"/>
            <a:ext cx="5978779" cy="365760"/>
          </a:xfrm>
          <a:prstGeom prst="rect">
            <a:avLst/>
          </a:prstGeom>
        </p:spPr>
        <p:txBody>
          <a:bodyPr anchor="t" rtlCol="false" tIns="0" lIns="0" bIns="0" rIns="0">
            <a:spAutoFit/>
          </a:bodyPr>
          <a:lstStyle/>
          <a:p>
            <a:pPr algn="ctr">
              <a:lnSpc>
                <a:spcPts val="2970"/>
              </a:lnSpc>
            </a:pPr>
            <a:r>
              <a:rPr lang="en-US" sz="2250" spc="409">
                <a:solidFill>
                  <a:srgbClr val="000000"/>
                </a:solidFill>
                <a:latin typeface="League Spartan"/>
              </a:rPr>
              <a:t>HIGHLY NEGATIVE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2294045" y="8776970"/>
            <a:ext cx="4965255" cy="448310"/>
          </a:xfrm>
          <a:prstGeom prst="rect">
            <a:avLst/>
          </a:prstGeom>
        </p:spPr>
        <p:txBody>
          <a:bodyPr anchor="t" rtlCol="false" tIns="0" lIns="0" bIns="0" rIns="0">
            <a:spAutoFit/>
          </a:bodyPr>
          <a:lstStyle/>
          <a:p>
            <a:pPr algn="r">
              <a:lnSpc>
                <a:spcPts val="3640"/>
              </a:lnSpc>
            </a:pPr>
            <a:r>
              <a:rPr lang="en-US" sz="2600">
                <a:solidFill>
                  <a:srgbClr val="355379"/>
                </a:solidFill>
                <a:latin typeface="Garet Light"/>
              </a:rPr>
              <a:t>@reallygreatsite</a:t>
            </a:r>
          </a:p>
        </p:txBody>
      </p:sp>
      <p:sp>
        <p:nvSpPr>
          <p:cNvPr name="TextBox 4" id="4"/>
          <p:cNvSpPr txBox="true"/>
          <p:nvPr/>
        </p:nvSpPr>
        <p:spPr>
          <a:xfrm rot="0">
            <a:off x="741629" y="949279"/>
            <a:ext cx="16162022" cy="726567"/>
          </a:xfrm>
          <a:prstGeom prst="rect">
            <a:avLst/>
          </a:prstGeom>
        </p:spPr>
        <p:txBody>
          <a:bodyPr anchor="t" rtlCol="false" tIns="0" lIns="0" bIns="0" rIns="0">
            <a:spAutoFit/>
          </a:bodyPr>
          <a:lstStyle/>
          <a:p>
            <a:pPr algn="l">
              <a:lnSpc>
                <a:spcPts val="5184"/>
              </a:lnSpc>
            </a:pPr>
            <a:r>
              <a:rPr lang="en-US" sz="5400">
                <a:solidFill>
                  <a:srgbClr val="6B49FF"/>
                </a:solidFill>
                <a:latin typeface="Arimo"/>
              </a:rPr>
              <a:t>FUTURE PROSPECTS</a:t>
            </a:r>
          </a:p>
        </p:txBody>
      </p:sp>
      <p:sp>
        <p:nvSpPr>
          <p:cNvPr name="AutoShape 5" id="5"/>
          <p:cNvSpPr/>
          <p:nvPr/>
        </p:nvSpPr>
        <p:spPr>
          <a:xfrm flipV="true">
            <a:off x="545510" y="1675846"/>
            <a:ext cx="8277130" cy="4762"/>
          </a:xfrm>
          <a:prstGeom prst="line">
            <a:avLst/>
          </a:prstGeom>
          <a:ln cap="rnd" w="47625">
            <a:solidFill>
              <a:srgbClr val="6B49FF"/>
            </a:solidFill>
            <a:prstDash val="solid"/>
            <a:headEnd type="none" len="sm" w="sm"/>
            <a:tailEnd type="none" len="sm" w="sm"/>
          </a:ln>
        </p:spPr>
      </p:sp>
      <p:sp>
        <p:nvSpPr>
          <p:cNvPr name="Freeform 6" id="6"/>
          <p:cNvSpPr/>
          <p:nvPr/>
        </p:nvSpPr>
        <p:spPr>
          <a:xfrm flipH="false" flipV="false" rot="0">
            <a:off x="795418" y="3661830"/>
            <a:ext cx="5160813" cy="2905537"/>
          </a:xfrm>
          <a:custGeom>
            <a:avLst/>
            <a:gdLst/>
            <a:ahLst/>
            <a:cxnLst/>
            <a:rect r="r" b="b" t="t" l="l"/>
            <a:pathLst>
              <a:path h="2905537" w="5160813">
                <a:moveTo>
                  <a:pt x="0" y="0"/>
                </a:moveTo>
                <a:lnTo>
                  <a:pt x="5160813" y="0"/>
                </a:lnTo>
                <a:lnTo>
                  <a:pt x="5160813" y="2905538"/>
                </a:lnTo>
                <a:lnTo>
                  <a:pt x="0" y="2905538"/>
                </a:lnTo>
                <a:lnTo>
                  <a:pt x="0" y="0"/>
                </a:lnTo>
                <a:close/>
              </a:path>
            </a:pathLst>
          </a:custGeom>
          <a:blipFill>
            <a:blip r:embed="rId3"/>
            <a:stretch>
              <a:fillRect l="0" t="0" r="0" b="0"/>
            </a:stretch>
          </a:blipFill>
        </p:spPr>
      </p:sp>
      <p:sp>
        <p:nvSpPr>
          <p:cNvPr name="Freeform 7" id="7"/>
          <p:cNvSpPr/>
          <p:nvPr/>
        </p:nvSpPr>
        <p:spPr>
          <a:xfrm flipH="false" flipV="false" rot="0">
            <a:off x="11503494" y="6980930"/>
            <a:ext cx="5320521" cy="2992793"/>
          </a:xfrm>
          <a:custGeom>
            <a:avLst/>
            <a:gdLst/>
            <a:ahLst/>
            <a:cxnLst/>
            <a:rect r="r" b="b" t="t" l="l"/>
            <a:pathLst>
              <a:path h="2992793" w="5320521">
                <a:moveTo>
                  <a:pt x="0" y="0"/>
                </a:moveTo>
                <a:lnTo>
                  <a:pt x="5320521" y="0"/>
                </a:lnTo>
                <a:lnTo>
                  <a:pt x="5320521" y="2992793"/>
                </a:lnTo>
                <a:lnTo>
                  <a:pt x="0" y="2992793"/>
                </a:lnTo>
                <a:lnTo>
                  <a:pt x="0" y="0"/>
                </a:lnTo>
                <a:close/>
              </a:path>
            </a:pathLst>
          </a:custGeom>
          <a:blipFill>
            <a:blip r:embed="rId4"/>
            <a:stretch>
              <a:fillRect l="0" t="0" r="0" b="0"/>
            </a:stretch>
          </a:blipFill>
        </p:spPr>
      </p:sp>
      <p:sp>
        <p:nvSpPr>
          <p:cNvPr name="TextBox 8" id="8"/>
          <p:cNvSpPr txBox="true"/>
          <p:nvPr/>
        </p:nvSpPr>
        <p:spPr>
          <a:xfrm rot="0">
            <a:off x="545496" y="2223555"/>
            <a:ext cx="10957998" cy="2886075"/>
          </a:xfrm>
          <a:prstGeom prst="rect">
            <a:avLst/>
          </a:prstGeom>
        </p:spPr>
        <p:txBody>
          <a:bodyPr anchor="t" rtlCol="false" tIns="0" lIns="0" bIns="0" rIns="0">
            <a:spAutoFit/>
          </a:bodyPr>
          <a:lstStyle/>
          <a:p>
            <a:pPr>
              <a:lnSpc>
                <a:spcPts val="2879"/>
              </a:lnSpc>
            </a:pPr>
            <a:r>
              <a:rPr lang="en-US" sz="2400" spc="-93">
                <a:solidFill>
                  <a:srgbClr val="404040"/>
                </a:solidFill>
                <a:latin typeface="Open Sans Bold"/>
              </a:rPr>
              <a:t>If I was given more time, several weeks, I would study the combined data of all databases to highlight the correlation between satisfaction and other attributes.</a:t>
            </a:r>
          </a:p>
          <a:p>
            <a:pPr>
              <a:lnSpc>
                <a:spcPts val="2879"/>
              </a:lnSpc>
            </a:pPr>
          </a:p>
          <a:p>
            <a:pPr>
              <a:lnSpc>
                <a:spcPts val="2879"/>
              </a:lnSpc>
            </a:pPr>
          </a:p>
          <a:p>
            <a:pPr>
              <a:lnSpc>
                <a:spcPts val="2879"/>
              </a:lnSpc>
            </a:pPr>
          </a:p>
          <a:p>
            <a:pPr>
              <a:lnSpc>
                <a:spcPts val="2879"/>
              </a:lnSpc>
            </a:pPr>
          </a:p>
          <a:p>
            <a:pPr algn="l">
              <a:lnSpc>
                <a:spcPts val="2879"/>
              </a:lnSpc>
            </a:pPr>
          </a:p>
        </p:txBody>
      </p:sp>
      <p:sp>
        <p:nvSpPr>
          <p:cNvPr name="TextBox 9" id="9"/>
          <p:cNvSpPr txBox="true"/>
          <p:nvPr/>
        </p:nvSpPr>
        <p:spPr>
          <a:xfrm rot="0">
            <a:off x="6382073" y="3753862"/>
            <a:ext cx="11905927" cy="2665093"/>
          </a:xfrm>
          <a:prstGeom prst="rect">
            <a:avLst/>
          </a:prstGeom>
        </p:spPr>
        <p:txBody>
          <a:bodyPr anchor="t" rtlCol="false" tIns="0" lIns="0" bIns="0" rIns="0">
            <a:spAutoFit/>
          </a:bodyPr>
          <a:lstStyle/>
          <a:p>
            <a:pPr algn="ctr">
              <a:lnSpc>
                <a:spcPts val="4320"/>
              </a:lnSpc>
              <a:spcBef>
                <a:spcPct val="0"/>
              </a:spcBef>
            </a:pPr>
            <a:r>
              <a:rPr lang="en-US" sz="2400" spc="-93">
                <a:solidFill>
                  <a:srgbClr val="000000"/>
                </a:solidFill>
                <a:latin typeface="Open Sans Bold"/>
              </a:rPr>
              <a:t>A multi-variant time series analysis could be done on inventory data to forecast the demand of Food and Beverages depending on haul_type, fleet_type, date, destination and origin of flight. Resulting in efficient inventory management and better customer satisfaction as more highly demanding products can be swapped with lower demand products</a:t>
            </a:r>
          </a:p>
        </p:txBody>
      </p:sp>
      <p:sp>
        <p:nvSpPr>
          <p:cNvPr name="TextBox 10" id="10"/>
          <p:cNvSpPr txBox="true"/>
          <p:nvPr/>
        </p:nvSpPr>
        <p:spPr>
          <a:xfrm rot="0">
            <a:off x="0" y="6847580"/>
            <a:ext cx="10653382" cy="3208020"/>
          </a:xfrm>
          <a:prstGeom prst="rect">
            <a:avLst/>
          </a:prstGeom>
        </p:spPr>
        <p:txBody>
          <a:bodyPr anchor="t" rtlCol="false" tIns="0" lIns="0" bIns="0" rIns="0">
            <a:spAutoFit/>
          </a:bodyPr>
          <a:lstStyle/>
          <a:p>
            <a:pPr algn="ctr">
              <a:lnSpc>
                <a:spcPts val="4320"/>
              </a:lnSpc>
              <a:spcBef>
                <a:spcPct val="0"/>
              </a:spcBef>
            </a:pPr>
            <a:r>
              <a:rPr lang="en-US" sz="2400" spc="-93">
                <a:solidFill>
                  <a:srgbClr val="000000"/>
                </a:solidFill>
                <a:latin typeface="Open Sans Bold"/>
              </a:rPr>
              <a:t>To better visualize the current and future status, top 10 or top 20 flights with highest customer counts can be visualized using plotly express choropleth maps.</a:t>
            </a:r>
          </a:p>
          <a:p>
            <a:pPr algn="ctr">
              <a:lnSpc>
                <a:spcPts val="4320"/>
              </a:lnSpc>
              <a:spcBef>
                <a:spcPct val="0"/>
              </a:spcBef>
            </a:pPr>
            <a:r>
              <a:rPr lang="en-US" sz="2400" spc="-93">
                <a:solidFill>
                  <a:srgbClr val="000000"/>
                </a:solidFill>
                <a:latin typeface="Open Sans Bold"/>
              </a:rPr>
              <a:t>By using destination code and origin code, a flight trajectory can be made on a world map. We can even get the insights of a particular flight by hovering mouse on it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87386" y="578455"/>
            <a:ext cx="5171914" cy="4011351"/>
          </a:xfrm>
          <a:custGeom>
            <a:avLst/>
            <a:gdLst/>
            <a:ahLst/>
            <a:cxnLst/>
            <a:rect r="r" b="b" t="t" l="l"/>
            <a:pathLst>
              <a:path h="4011351" w="5171914">
                <a:moveTo>
                  <a:pt x="0" y="0"/>
                </a:moveTo>
                <a:lnTo>
                  <a:pt x="5171914" y="0"/>
                </a:lnTo>
                <a:lnTo>
                  <a:pt x="5171914" y="4011351"/>
                </a:lnTo>
                <a:lnTo>
                  <a:pt x="0" y="4011351"/>
                </a:lnTo>
                <a:lnTo>
                  <a:pt x="0" y="0"/>
                </a:lnTo>
                <a:close/>
              </a:path>
            </a:pathLst>
          </a:custGeom>
          <a:blipFill>
            <a:blip r:embed="rId4"/>
            <a:stretch>
              <a:fillRect l="-105617" t="0" r="0" b="0"/>
            </a:stretch>
          </a:blipFill>
        </p:spPr>
      </p:sp>
      <p:sp>
        <p:nvSpPr>
          <p:cNvPr name="Freeform 4" id="4"/>
          <p:cNvSpPr/>
          <p:nvPr/>
        </p:nvSpPr>
        <p:spPr>
          <a:xfrm flipH="false" flipV="false" rot="0">
            <a:off x="12316299" y="5705475"/>
            <a:ext cx="5598971" cy="3152819"/>
          </a:xfrm>
          <a:custGeom>
            <a:avLst/>
            <a:gdLst/>
            <a:ahLst/>
            <a:cxnLst/>
            <a:rect r="r" b="b" t="t" l="l"/>
            <a:pathLst>
              <a:path h="3152819" w="5598971">
                <a:moveTo>
                  <a:pt x="0" y="0"/>
                </a:moveTo>
                <a:lnTo>
                  <a:pt x="5598971" y="0"/>
                </a:lnTo>
                <a:lnTo>
                  <a:pt x="5598971" y="3152819"/>
                </a:lnTo>
                <a:lnTo>
                  <a:pt x="0" y="3152819"/>
                </a:lnTo>
                <a:lnTo>
                  <a:pt x="0" y="0"/>
                </a:lnTo>
                <a:close/>
              </a:path>
            </a:pathLst>
          </a:custGeom>
          <a:blipFill>
            <a:blip r:embed="rId5"/>
            <a:stretch>
              <a:fillRect l="0" t="0" r="0" b="0"/>
            </a:stretch>
          </a:blipFill>
        </p:spPr>
      </p:sp>
      <p:sp>
        <p:nvSpPr>
          <p:cNvPr name="TextBox 5" id="5"/>
          <p:cNvSpPr txBox="true"/>
          <p:nvPr/>
        </p:nvSpPr>
        <p:spPr>
          <a:xfrm rot="0">
            <a:off x="401910" y="2223545"/>
            <a:ext cx="11258419" cy="1104900"/>
          </a:xfrm>
          <a:prstGeom prst="rect">
            <a:avLst/>
          </a:prstGeom>
        </p:spPr>
        <p:txBody>
          <a:bodyPr anchor="t" rtlCol="false" tIns="0" lIns="0" bIns="0" rIns="0">
            <a:spAutoFit/>
          </a:bodyPr>
          <a:lstStyle/>
          <a:p>
            <a:pPr algn="l">
              <a:lnSpc>
                <a:spcPts val="2958"/>
              </a:lnSpc>
            </a:pPr>
            <a:r>
              <a:rPr lang="en-US" sz="2465" spc="-98">
                <a:solidFill>
                  <a:srgbClr val="404040"/>
                </a:solidFill>
                <a:latin typeface="Open Sans Bold"/>
              </a:rPr>
              <a:t>It was mentioned in the problem statement that hub flights have higher satisfaction level than spoke flights but as I analysed the data, no correlation was found.</a:t>
            </a:r>
          </a:p>
        </p:txBody>
      </p:sp>
      <p:sp>
        <p:nvSpPr>
          <p:cNvPr name="TextBox 6" id="6"/>
          <p:cNvSpPr txBox="true"/>
          <p:nvPr/>
        </p:nvSpPr>
        <p:spPr>
          <a:xfrm rot="0">
            <a:off x="401910" y="3899955"/>
            <a:ext cx="11258419" cy="1106094"/>
          </a:xfrm>
          <a:prstGeom prst="rect">
            <a:avLst/>
          </a:prstGeom>
        </p:spPr>
        <p:txBody>
          <a:bodyPr anchor="t" rtlCol="false" tIns="0" lIns="0" bIns="0" rIns="0">
            <a:spAutoFit/>
          </a:bodyPr>
          <a:lstStyle/>
          <a:p>
            <a:pPr>
              <a:lnSpc>
                <a:spcPts val="2958"/>
              </a:lnSpc>
            </a:pPr>
            <a:r>
              <a:rPr lang="en-US" sz="2465" spc="-96">
                <a:solidFill>
                  <a:srgbClr val="404040"/>
                </a:solidFill>
                <a:latin typeface="Open Sans Bold"/>
              </a:rPr>
              <a:t>When natural language processing (NLP) was performed on customer feedback, it was found that the problem was more subjective</a:t>
            </a:r>
          </a:p>
          <a:p>
            <a:pPr algn="l">
              <a:lnSpc>
                <a:spcPts val="2958"/>
              </a:lnSpc>
            </a:pPr>
            <a:r>
              <a:rPr lang="en-US" sz="2465" spc="-98">
                <a:solidFill>
                  <a:srgbClr val="404040"/>
                </a:solidFill>
                <a:latin typeface="Open Sans Bold"/>
              </a:rPr>
              <a:t>For instance : The food was served cold, enough options were not available.</a:t>
            </a:r>
          </a:p>
        </p:txBody>
      </p:sp>
      <p:sp>
        <p:nvSpPr>
          <p:cNvPr name="TextBox 7" id="7"/>
          <p:cNvSpPr txBox="true"/>
          <p:nvPr/>
        </p:nvSpPr>
        <p:spPr>
          <a:xfrm rot="0">
            <a:off x="401910" y="5715000"/>
            <a:ext cx="11258419" cy="1106094"/>
          </a:xfrm>
          <a:prstGeom prst="rect">
            <a:avLst/>
          </a:prstGeom>
        </p:spPr>
        <p:txBody>
          <a:bodyPr anchor="t" rtlCol="false" tIns="0" lIns="0" bIns="0" rIns="0">
            <a:spAutoFit/>
          </a:bodyPr>
          <a:lstStyle/>
          <a:p>
            <a:pPr algn="l">
              <a:lnSpc>
                <a:spcPts val="2958"/>
              </a:lnSpc>
            </a:pPr>
            <a:r>
              <a:rPr lang="en-US" sz="2465" spc="-98">
                <a:solidFill>
                  <a:srgbClr val="404040"/>
                </a:solidFill>
                <a:latin typeface="Open Sans Bold"/>
              </a:rPr>
              <a:t>Even if we consider every passenger has rationally filled the feedback form, there outcome/ratings might differ because multipltle entries from different passengers belonged to the same flight .</a:t>
            </a:r>
          </a:p>
        </p:txBody>
      </p:sp>
      <p:sp>
        <p:nvSpPr>
          <p:cNvPr name="TextBox 8" id="8"/>
          <p:cNvSpPr txBox="true"/>
          <p:nvPr/>
        </p:nvSpPr>
        <p:spPr>
          <a:xfrm rot="0">
            <a:off x="401910" y="7525944"/>
            <a:ext cx="11258419" cy="1106094"/>
          </a:xfrm>
          <a:prstGeom prst="rect">
            <a:avLst/>
          </a:prstGeom>
        </p:spPr>
        <p:txBody>
          <a:bodyPr anchor="t" rtlCol="false" tIns="0" lIns="0" bIns="0" rIns="0">
            <a:spAutoFit/>
          </a:bodyPr>
          <a:lstStyle/>
          <a:p>
            <a:pPr algn="l">
              <a:lnSpc>
                <a:spcPts val="2958"/>
              </a:lnSpc>
            </a:pPr>
            <a:r>
              <a:rPr lang="en-US" sz="2465" spc="-98">
                <a:solidFill>
                  <a:srgbClr val="404040"/>
                </a:solidFill>
                <a:latin typeface="Open Sans Bold"/>
              </a:rPr>
              <a:t>It was seen that member of United Airlines were less satisfied as compared to the non members. Similar trend was seen in economy, business and premium class. This could be due to higher expectations of high spending customers.</a:t>
            </a:r>
          </a:p>
        </p:txBody>
      </p:sp>
      <p:sp>
        <p:nvSpPr>
          <p:cNvPr name="TextBox 9" id="9"/>
          <p:cNvSpPr txBox="true"/>
          <p:nvPr/>
        </p:nvSpPr>
        <p:spPr>
          <a:xfrm rot="0">
            <a:off x="590447" y="925478"/>
            <a:ext cx="16162022" cy="726567"/>
          </a:xfrm>
          <a:prstGeom prst="rect">
            <a:avLst/>
          </a:prstGeom>
        </p:spPr>
        <p:txBody>
          <a:bodyPr anchor="t" rtlCol="false" tIns="0" lIns="0" bIns="0" rIns="0">
            <a:spAutoFit/>
          </a:bodyPr>
          <a:lstStyle/>
          <a:p>
            <a:pPr algn="l">
              <a:lnSpc>
                <a:spcPts val="5184"/>
              </a:lnSpc>
            </a:pPr>
            <a:r>
              <a:rPr lang="en-US" sz="5400">
                <a:solidFill>
                  <a:srgbClr val="6B49FF"/>
                </a:solidFill>
                <a:latin typeface="Arimo"/>
              </a:rPr>
              <a:t>HIGHLIGHTS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DAFsvEhjiwk</dc:identifier>
  <dcterms:modified xsi:type="dcterms:W3CDTF">2011-08-01T06:04:30Z</dcterms:modified>
  <cp:revision>1</cp:revision>
  <dc:title>United Airlines</dc:title>
</cp:coreProperties>
</file>